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handoutMasterIdLst>
    <p:handoutMasterId r:id="rId33"/>
  </p:handoutMasterIdLst>
  <p:sldIdLst>
    <p:sldId id="256" r:id="rId2"/>
    <p:sldId id="357" r:id="rId3"/>
    <p:sldId id="364" r:id="rId4"/>
    <p:sldId id="371" r:id="rId5"/>
    <p:sldId id="373" r:id="rId6"/>
    <p:sldId id="374" r:id="rId7"/>
    <p:sldId id="376" r:id="rId8"/>
    <p:sldId id="377" r:id="rId9"/>
    <p:sldId id="378" r:id="rId10"/>
    <p:sldId id="379" r:id="rId11"/>
    <p:sldId id="380" r:id="rId12"/>
    <p:sldId id="259" r:id="rId13"/>
    <p:sldId id="260" r:id="rId14"/>
    <p:sldId id="360" r:id="rId15"/>
    <p:sldId id="267" r:id="rId16"/>
    <p:sldId id="268" r:id="rId17"/>
    <p:sldId id="304" r:id="rId18"/>
    <p:sldId id="381" r:id="rId19"/>
    <p:sldId id="350" r:id="rId20"/>
    <p:sldId id="320" r:id="rId21"/>
    <p:sldId id="397" r:id="rId22"/>
    <p:sldId id="385" r:id="rId23"/>
    <p:sldId id="382" r:id="rId24"/>
    <p:sldId id="383" r:id="rId25"/>
    <p:sldId id="384" r:id="rId26"/>
    <p:sldId id="386" r:id="rId27"/>
    <p:sldId id="403" r:id="rId28"/>
    <p:sldId id="406" r:id="rId29"/>
    <p:sldId id="390" r:id="rId30"/>
    <p:sldId id="392" r:id="rId31"/>
    <p:sldId id="398" r:id="rId32"/>
  </p:sldIdLst>
  <p:sldSz cx="9144000" cy="6858000" type="screen4x3"/>
  <p:notesSz cx="6858000" cy="9144000"/>
  <p:defaultTextStyle>
    <a:defPPr>
      <a:defRPr lang="zh-CN"/>
    </a:defPPr>
    <a:lvl1pPr algn="l" rtl="0" eaLnBrk="0" fontAlgn="base" hangingPunct="0">
      <a:spcBef>
        <a:spcPct val="0"/>
      </a:spcBef>
      <a:spcAft>
        <a:spcPct val="0"/>
      </a:spcAft>
      <a:defRPr sz="2400" kern="1200">
        <a:solidFill>
          <a:schemeClr val="tx1"/>
        </a:solidFill>
        <a:latin typeface="Century Schoolbook" panose="02040604050505020304" pitchFamily="18" charset="0"/>
        <a:ea typeface="楷体_GB2312" pitchFamily="49" charset="-122"/>
        <a:cs typeface="+mn-cs"/>
      </a:defRPr>
    </a:lvl1pPr>
    <a:lvl2pPr marL="457200" algn="l" rtl="0" eaLnBrk="0" fontAlgn="base" hangingPunct="0">
      <a:spcBef>
        <a:spcPct val="0"/>
      </a:spcBef>
      <a:spcAft>
        <a:spcPct val="0"/>
      </a:spcAft>
      <a:defRPr sz="2400" kern="1200">
        <a:solidFill>
          <a:schemeClr val="tx1"/>
        </a:solidFill>
        <a:latin typeface="Century Schoolbook" panose="02040604050505020304" pitchFamily="18" charset="0"/>
        <a:ea typeface="楷体_GB2312" pitchFamily="49" charset="-122"/>
        <a:cs typeface="+mn-cs"/>
      </a:defRPr>
    </a:lvl2pPr>
    <a:lvl3pPr marL="914400" algn="l" rtl="0" eaLnBrk="0" fontAlgn="base" hangingPunct="0">
      <a:spcBef>
        <a:spcPct val="0"/>
      </a:spcBef>
      <a:spcAft>
        <a:spcPct val="0"/>
      </a:spcAft>
      <a:defRPr sz="2400" kern="1200">
        <a:solidFill>
          <a:schemeClr val="tx1"/>
        </a:solidFill>
        <a:latin typeface="Century Schoolbook" panose="02040604050505020304" pitchFamily="18" charset="0"/>
        <a:ea typeface="楷体_GB2312" pitchFamily="49" charset="-122"/>
        <a:cs typeface="+mn-cs"/>
      </a:defRPr>
    </a:lvl3pPr>
    <a:lvl4pPr marL="1371600" algn="l" rtl="0" eaLnBrk="0" fontAlgn="base" hangingPunct="0">
      <a:spcBef>
        <a:spcPct val="0"/>
      </a:spcBef>
      <a:spcAft>
        <a:spcPct val="0"/>
      </a:spcAft>
      <a:defRPr sz="2400" kern="1200">
        <a:solidFill>
          <a:schemeClr val="tx1"/>
        </a:solidFill>
        <a:latin typeface="Century Schoolbook" panose="02040604050505020304" pitchFamily="18" charset="0"/>
        <a:ea typeface="楷体_GB2312" pitchFamily="49" charset="-122"/>
        <a:cs typeface="+mn-cs"/>
      </a:defRPr>
    </a:lvl4pPr>
    <a:lvl5pPr marL="1828800" algn="l" rtl="0" eaLnBrk="0" fontAlgn="base" hangingPunct="0">
      <a:spcBef>
        <a:spcPct val="0"/>
      </a:spcBef>
      <a:spcAft>
        <a:spcPct val="0"/>
      </a:spcAft>
      <a:defRPr sz="2400" kern="1200">
        <a:solidFill>
          <a:schemeClr val="tx1"/>
        </a:solidFill>
        <a:latin typeface="Century Schoolbook" panose="02040604050505020304" pitchFamily="18" charset="0"/>
        <a:ea typeface="楷体_GB2312" pitchFamily="49" charset="-122"/>
        <a:cs typeface="+mn-cs"/>
      </a:defRPr>
    </a:lvl5pPr>
    <a:lvl6pPr marL="2286000" algn="l" defTabSz="914400" rtl="0" eaLnBrk="1" latinLnBrk="0" hangingPunct="1">
      <a:defRPr sz="2400" kern="1200">
        <a:solidFill>
          <a:schemeClr val="tx1"/>
        </a:solidFill>
        <a:latin typeface="Century Schoolbook" panose="02040604050505020304" pitchFamily="18" charset="0"/>
        <a:ea typeface="楷体_GB2312" pitchFamily="49" charset="-122"/>
        <a:cs typeface="+mn-cs"/>
      </a:defRPr>
    </a:lvl6pPr>
    <a:lvl7pPr marL="2743200" algn="l" defTabSz="914400" rtl="0" eaLnBrk="1" latinLnBrk="0" hangingPunct="1">
      <a:defRPr sz="2400" kern="1200">
        <a:solidFill>
          <a:schemeClr val="tx1"/>
        </a:solidFill>
        <a:latin typeface="Century Schoolbook" panose="02040604050505020304" pitchFamily="18" charset="0"/>
        <a:ea typeface="楷体_GB2312" pitchFamily="49" charset="-122"/>
        <a:cs typeface="+mn-cs"/>
      </a:defRPr>
    </a:lvl7pPr>
    <a:lvl8pPr marL="3200400" algn="l" defTabSz="914400" rtl="0" eaLnBrk="1" latinLnBrk="0" hangingPunct="1">
      <a:defRPr sz="2400" kern="1200">
        <a:solidFill>
          <a:schemeClr val="tx1"/>
        </a:solidFill>
        <a:latin typeface="Century Schoolbook" panose="02040604050505020304" pitchFamily="18" charset="0"/>
        <a:ea typeface="楷体_GB2312" pitchFamily="49" charset="-122"/>
        <a:cs typeface="+mn-cs"/>
      </a:defRPr>
    </a:lvl8pPr>
    <a:lvl9pPr marL="3657600" algn="l" defTabSz="914400" rtl="0" eaLnBrk="1" latinLnBrk="0" hangingPunct="1">
      <a:defRPr sz="2400" kern="1200">
        <a:solidFill>
          <a:schemeClr val="tx1"/>
        </a:solidFill>
        <a:latin typeface="Century Schoolbook" panose="02040604050505020304" pitchFamily="18" charset="0"/>
        <a:ea typeface="楷体_GB2312" pitchFamily="49"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F2905"/>
    <a:srgbClr val="FF0000"/>
    <a:srgbClr val="00CC66"/>
    <a:srgbClr val="F9FB9B"/>
    <a:srgbClr val="009900"/>
    <a:srgbClr val="996600"/>
    <a:srgbClr val="DAFAFC"/>
    <a:srgbClr val="993300"/>
    <a:srgbClr val="FF99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9" autoAdjust="0"/>
  </p:normalViewPr>
  <p:slideViewPr>
    <p:cSldViewPr>
      <p:cViewPr varScale="1">
        <p:scale>
          <a:sx n="84" d="100"/>
          <a:sy n="84" d="100"/>
        </p:scale>
        <p:origin x="-11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 typeface="Arial" charset="0"/>
              <a:buNone/>
              <a:defRPr sz="1200">
                <a:latin typeface="Arial" charset="0"/>
                <a:ea typeface="宋体" pitchFamily="2" charset="-122"/>
              </a:defRPr>
            </a:lvl1pPr>
          </a:lstStyle>
          <a:p>
            <a:pPr>
              <a:defRPr/>
            </a:pPr>
            <a:endParaRPr lang="zh-CN" altLang="en-US"/>
          </a:p>
        </p:txBody>
      </p:sp>
      <p:sp>
        <p:nvSpPr>
          <p:cNvPr id="972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 typeface="Arial" charset="0"/>
              <a:buNone/>
              <a:defRPr sz="1200">
                <a:latin typeface="Arial" charset="0"/>
                <a:ea typeface="宋体" pitchFamily="2" charset="-122"/>
              </a:defRPr>
            </a:lvl1pPr>
          </a:lstStyle>
          <a:p>
            <a:pPr>
              <a:defRPr/>
            </a:pPr>
            <a:fld id="{A36BFC33-F360-4B84-B7AA-CC15C65AD147}" type="datetimeFigureOut">
              <a:rPr lang="zh-CN" altLang="en-US"/>
              <a:pPr>
                <a:defRPr/>
              </a:pPr>
              <a:t>2020/3/2</a:t>
            </a:fld>
            <a:endParaRPr lang="en-US" altLang="zh-CN"/>
          </a:p>
        </p:txBody>
      </p:sp>
      <p:sp>
        <p:nvSpPr>
          <p:cNvPr id="972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buClrTx/>
              <a:buSzTx/>
              <a:buFont typeface="Arial" charset="0"/>
              <a:buNone/>
              <a:defRPr sz="1200">
                <a:latin typeface="Arial" charset="0"/>
                <a:ea typeface="宋体" pitchFamily="2" charset="-122"/>
              </a:defRPr>
            </a:lvl1pPr>
          </a:lstStyle>
          <a:p>
            <a:pPr>
              <a:defRPr/>
            </a:pPr>
            <a:endParaRPr lang="en-US" altLang="zh-CN"/>
          </a:p>
        </p:txBody>
      </p:sp>
      <p:sp>
        <p:nvSpPr>
          <p:cNvPr id="972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fld id="{59386742-0F40-4249-BB20-88491120D685}" type="slidenum">
              <a:rPr lang="zh-CN" altLang="en-US"/>
              <a:pPr>
                <a:defRPr/>
              </a:pPr>
              <a:t>‹#›</a:t>
            </a:fld>
            <a:endParaRPr lang="en-US" altLang="zh-CN"/>
          </a:p>
        </p:txBody>
      </p:sp>
    </p:spTree>
    <p:extLst>
      <p:ext uri="{BB962C8B-B14F-4D97-AF65-F5344CB8AC3E}">
        <p14:creationId xmlns:p14="http://schemas.microsoft.com/office/powerpoint/2010/main" val="9975866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DF4249D-7749-4432-A001-AC120BF1980C}" type="slidenum">
              <a:rPr lang="en-US" altLang="zh-CN" smtClean="0"/>
              <a:pPr>
                <a:defRPr/>
              </a:pPr>
              <a:t>‹#›</a:t>
            </a:fld>
            <a:endParaRPr lang="en-US" altLang="zh-CN"/>
          </a:p>
        </p:txBody>
      </p:sp>
    </p:spTree>
    <p:extLst>
      <p:ext uri="{BB962C8B-B14F-4D97-AF65-F5344CB8AC3E}">
        <p14:creationId xmlns:p14="http://schemas.microsoft.com/office/powerpoint/2010/main" val="204177820"/>
      </p:ext>
    </p:extLst>
  </p:cSld>
  <p:clrMapOvr>
    <a:masterClrMapping/>
  </p:clrMapOvr>
  <p:transition>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D83CD71E-EC9A-4D44-AC17-E11636043044}" type="slidenum">
              <a:rPr lang="en-US" altLang="zh-CN" smtClean="0"/>
              <a:pPr>
                <a:defRPr/>
              </a:pPr>
              <a:t>‹#›</a:t>
            </a:fld>
            <a:endParaRPr lang="en-US" altLang="zh-CN"/>
          </a:p>
        </p:txBody>
      </p:sp>
    </p:spTree>
    <p:extLst>
      <p:ext uri="{BB962C8B-B14F-4D97-AF65-F5344CB8AC3E}">
        <p14:creationId xmlns:p14="http://schemas.microsoft.com/office/powerpoint/2010/main" val="6773091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D83CD71E-EC9A-4D44-AC17-E11636043044}" type="slidenum">
              <a:rPr lang="en-US" altLang="zh-CN" smtClean="0"/>
              <a:pPr>
                <a:defRPr/>
              </a:pPr>
              <a:t>‹#›</a:t>
            </a:fld>
            <a:endParaRPr lang="en-US" altLang="zh-C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82612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D83CD71E-EC9A-4D44-AC17-E11636043044}" type="slidenum">
              <a:rPr lang="en-US" altLang="zh-CN" smtClean="0"/>
              <a:pPr>
                <a:defRPr/>
              </a:pPr>
              <a:t>‹#›</a:t>
            </a:fld>
            <a:endParaRPr lang="en-US" altLang="zh-CN"/>
          </a:p>
        </p:txBody>
      </p:sp>
    </p:spTree>
    <p:extLst>
      <p:ext uri="{BB962C8B-B14F-4D97-AF65-F5344CB8AC3E}">
        <p14:creationId xmlns:p14="http://schemas.microsoft.com/office/powerpoint/2010/main" val="25444762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D83CD71E-EC9A-4D44-AC17-E11636043044}" type="slidenum">
              <a:rPr lang="en-US" altLang="zh-CN" smtClean="0"/>
              <a:pPr>
                <a:defRPr/>
              </a:pPr>
              <a:t>‹#›</a:t>
            </a:fld>
            <a:endParaRPr lang="en-US" altLang="zh-C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6637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D83CD71E-EC9A-4D44-AC17-E11636043044}" type="slidenum">
              <a:rPr lang="en-US" altLang="zh-CN" smtClean="0"/>
              <a:pPr>
                <a:defRPr/>
              </a:pPr>
              <a:t>‹#›</a:t>
            </a:fld>
            <a:endParaRPr lang="en-US" altLang="zh-CN"/>
          </a:p>
        </p:txBody>
      </p:sp>
    </p:spTree>
    <p:extLst>
      <p:ext uri="{BB962C8B-B14F-4D97-AF65-F5344CB8AC3E}">
        <p14:creationId xmlns:p14="http://schemas.microsoft.com/office/powerpoint/2010/main" val="1364517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75249A0E-D300-4C07-8189-7B7202DAF7E3}" type="slidenum">
              <a:rPr lang="en-US" altLang="zh-CN" smtClean="0"/>
              <a:pPr>
                <a:defRPr/>
              </a:pPr>
              <a:t>‹#›</a:t>
            </a:fld>
            <a:endParaRPr lang="en-US" altLang="zh-CN"/>
          </a:p>
        </p:txBody>
      </p:sp>
    </p:spTree>
    <p:extLst>
      <p:ext uri="{BB962C8B-B14F-4D97-AF65-F5344CB8AC3E}">
        <p14:creationId xmlns:p14="http://schemas.microsoft.com/office/powerpoint/2010/main" val="2434282946"/>
      </p:ext>
    </p:extLst>
  </p:cSld>
  <p:clrMapOvr>
    <a:masterClrMapping/>
  </p:clrMapOvr>
  <p:transition>
    <p:blinds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D83CD71E-EC9A-4D44-AC17-E11636043044}" type="slidenum">
              <a:rPr lang="en-US" altLang="zh-CN" smtClean="0"/>
              <a:pPr>
                <a:defRPr/>
              </a:pPr>
              <a:t>‹#›</a:t>
            </a:fld>
            <a:endParaRPr lang="en-US" altLang="zh-CN"/>
          </a:p>
        </p:txBody>
      </p:sp>
    </p:spTree>
    <p:extLst>
      <p:ext uri="{BB962C8B-B14F-4D97-AF65-F5344CB8AC3E}">
        <p14:creationId xmlns:p14="http://schemas.microsoft.com/office/powerpoint/2010/main" val="5219354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1B7ABCC7-F29E-4D42-9E70-5386C04ED153}" type="slidenum">
              <a:rPr lang="en-US" altLang="zh-CN" smtClean="0"/>
              <a:pPr>
                <a:defRPr/>
              </a:pPr>
              <a:t>‹#›</a:t>
            </a:fld>
            <a:endParaRPr lang="en-US" altLang="zh-CN"/>
          </a:p>
        </p:txBody>
      </p:sp>
    </p:spTree>
    <p:extLst>
      <p:ext uri="{BB962C8B-B14F-4D97-AF65-F5344CB8AC3E}">
        <p14:creationId xmlns:p14="http://schemas.microsoft.com/office/powerpoint/2010/main" val="3340778574"/>
      </p:ext>
    </p:extLst>
  </p:cSld>
  <p:clrMapOvr>
    <a:masterClrMapping/>
  </p:clrMapOvr>
  <p:transition>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C2FA62EC-CAF2-4C8E-BE20-2CA365D1FCAF}" type="slidenum">
              <a:rPr lang="en-US" altLang="zh-CN" smtClean="0"/>
              <a:pPr>
                <a:defRPr/>
              </a:pPr>
              <a:t>‹#›</a:t>
            </a:fld>
            <a:endParaRPr lang="en-US" altLang="zh-CN"/>
          </a:p>
        </p:txBody>
      </p:sp>
    </p:spTree>
    <p:extLst>
      <p:ext uri="{BB962C8B-B14F-4D97-AF65-F5344CB8AC3E}">
        <p14:creationId xmlns:p14="http://schemas.microsoft.com/office/powerpoint/2010/main" val="3954911267"/>
      </p:ext>
    </p:extLst>
  </p:cSld>
  <p:clrMapOvr>
    <a:masterClrMapping/>
  </p:clrMapOvr>
  <p:transition>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77917E8F-DD81-4E96-84AD-F5A1FEC1D554}" type="slidenum">
              <a:rPr lang="en-US" altLang="zh-CN" smtClean="0"/>
              <a:pPr>
                <a:defRPr/>
              </a:pPr>
              <a:t>‹#›</a:t>
            </a:fld>
            <a:endParaRPr lang="en-US" altLang="zh-CN"/>
          </a:p>
        </p:txBody>
      </p:sp>
    </p:spTree>
    <p:extLst>
      <p:ext uri="{BB962C8B-B14F-4D97-AF65-F5344CB8AC3E}">
        <p14:creationId xmlns:p14="http://schemas.microsoft.com/office/powerpoint/2010/main" val="772756145"/>
      </p:ext>
    </p:extLst>
  </p:cSld>
  <p:clrMapOvr>
    <a:masterClrMapping/>
  </p:clrMapOvr>
  <p:transition>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A879CD3B-DCAE-4073-BB9E-3C16798AB6C4}" type="slidenum">
              <a:rPr lang="en-US" altLang="zh-CN" smtClean="0"/>
              <a:pPr>
                <a:defRPr/>
              </a:pPr>
              <a:t>‹#›</a:t>
            </a:fld>
            <a:endParaRPr lang="en-US" altLang="zh-CN"/>
          </a:p>
        </p:txBody>
      </p:sp>
    </p:spTree>
    <p:extLst>
      <p:ext uri="{BB962C8B-B14F-4D97-AF65-F5344CB8AC3E}">
        <p14:creationId xmlns:p14="http://schemas.microsoft.com/office/powerpoint/2010/main" val="1471290401"/>
      </p:ext>
    </p:extLst>
  </p:cSld>
  <p:clrMapOvr>
    <a:masterClrMapping/>
  </p:clrMapOvr>
  <p:transition>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18DA966D-BD7F-4E64-85BF-FA94DA0BADE5}" type="slidenum">
              <a:rPr lang="en-US" altLang="zh-CN" smtClean="0"/>
              <a:pPr>
                <a:defRPr/>
              </a:pPr>
              <a:t>‹#›</a:t>
            </a:fld>
            <a:endParaRPr lang="en-US" altLang="zh-CN"/>
          </a:p>
        </p:txBody>
      </p:sp>
    </p:spTree>
    <p:extLst>
      <p:ext uri="{BB962C8B-B14F-4D97-AF65-F5344CB8AC3E}">
        <p14:creationId xmlns:p14="http://schemas.microsoft.com/office/powerpoint/2010/main" val="1474148064"/>
      </p:ext>
    </p:extLst>
  </p:cSld>
  <p:clrMapOvr>
    <a:masterClrMapping/>
  </p:clrMapOvr>
  <p:transition>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D83A79B9-F815-468E-AE0F-5661D672D44A}" type="slidenum">
              <a:rPr lang="en-US" altLang="zh-CN" smtClean="0"/>
              <a:pPr>
                <a:defRPr/>
              </a:pPr>
              <a:t>‹#›</a:t>
            </a:fld>
            <a:endParaRPr lang="en-US" altLang="zh-CN"/>
          </a:p>
        </p:txBody>
      </p:sp>
    </p:spTree>
    <p:extLst>
      <p:ext uri="{BB962C8B-B14F-4D97-AF65-F5344CB8AC3E}">
        <p14:creationId xmlns:p14="http://schemas.microsoft.com/office/powerpoint/2010/main" val="1562682188"/>
      </p:ext>
    </p:extLst>
  </p:cSld>
  <p:clrMapOvr>
    <a:masterClrMapping/>
  </p:clrMapOvr>
  <p:transition>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70CEC636-1D1A-49E3-BD53-30EC01401EF1}" type="slidenum">
              <a:rPr lang="en-US" altLang="zh-CN" smtClean="0"/>
              <a:pPr>
                <a:defRPr/>
              </a:pPr>
              <a:t>‹#›</a:t>
            </a:fld>
            <a:endParaRPr lang="en-US" altLang="zh-CN"/>
          </a:p>
        </p:txBody>
      </p:sp>
    </p:spTree>
    <p:extLst>
      <p:ext uri="{BB962C8B-B14F-4D97-AF65-F5344CB8AC3E}">
        <p14:creationId xmlns:p14="http://schemas.microsoft.com/office/powerpoint/2010/main" val="2117290784"/>
      </p:ext>
    </p:extLst>
  </p:cSld>
  <p:clrMapOvr>
    <a:masterClrMapping/>
  </p:clrMapOvr>
  <p:transition>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5B84B613-2C1D-47F4-98EA-638BE1A5712A}" type="slidenum">
              <a:rPr lang="en-US" altLang="zh-CN" smtClean="0"/>
              <a:pPr>
                <a:defRPr/>
              </a:pPr>
              <a:t>‹#›</a:t>
            </a:fld>
            <a:endParaRPr lang="en-US" altLang="zh-CN"/>
          </a:p>
        </p:txBody>
      </p:sp>
    </p:spTree>
    <p:extLst>
      <p:ext uri="{BB962C8B-B14F-4D97-AF65-F5344CB8AC3E}">
        <p14:creationId xmlns:p14="http://schemas.microsoft.com/office/powerpoint/2010/main" val="2731948632"/>
      </p:ext>
    </p:extLst>
  </p:cSld>
  <p:clrMapOvr>
    <a:masterClrMapping/>
  </p:clrMapOvr>
  <p:transition>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83CD71E-EC9A-4D44-AC17-E11636043044}" type="slidenum">
              <a:rPr lang="en-US" altLang="zh-CN" smtClean="0"/>
              <a:pPr>
                <a:defRPr/>
              </a:pPr>
              <a:t>‹#›</a:t>
            </a:fld>
            <a:endParaRPr lang="en-US" altLang="zh-CN"/>
          </a:p>
        </p:txBody>
      </p:sp>
    </p:spTree>
    <p:extLst>
      <p:ext uri="{BB962C8B-B14F-4D97-AF65-F5344CB8AC3E}">
        <p14:creationId xmlns:p14="http://schemas.microsoft.com/office/powerpoint/2010/main" val="587006517"/>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 id="2147484224" r:id="rId15"/>
    <p:sldLayoutId id="2147484225" r:id="rId16"/>
  </p:sldLayoutIdLst>
  <p:transition>
    <p:blinds dir="vert"/>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bwMode="auto">
          <a:xfrm>
            <a:off x="971600" y="332656"/>
            <a:ext cx="7037214" cy="1895475"/>
          </a:xfrm>
        </p:spPr>
        <p:txBody>
          <a:bodyPr wrap="square" lIns="91440" tIns="45720" rIns="91440" bIns="45720" numCol="1" anchorCtr="0" compatLnSpc="1">
            <a:prstTxWarp prst="textNoShape">
              <a:avLst/>
            </a:prstTxWarp>
          </a:bodyPr>
          <a:lstStyle/>
          <a:p>
            <a:pPr algn="ctr" eaLnBrk="1" hangingPunct="1"/>
            <a:r>
              <a:rPr lang="zh-CN" altLang="en-US" sz="4400" cap="none" dirty="0" smtClean="0">
                <a:solidFill>
                  <a:schemeClr val="tx1"/>
                </a:solidFill>
                <a:latin typeface="楷体" panose="02010609060101010101" pitchFamily="49" charset="-122"/>
                <a:ea typeface="楷体" panose="02010609060101010101" pitchFamily="49" charset="-122"/>
              </a:rPr>
              <a:t>火炬统计</a:t>
            </a:r>
            <a:r>
              <a:rPr lang="en-US" altLang="zh-CN" sz="4400" cap="none" dirty="0" smtClean="0">
                <a:solidFill>
                  <a:schemeClr val="tx1"/>
                </a:solidFill>
                <a:latin typeface="楷体" panose="02010609060101010101" pitchFamily="49" charset="-122"/>
                <a:ea typeface="楷体" panose="02010609060101010101" pitchFamily="49" charset="-122"/>
              </a:rPr>
              <a:t/>
            </a:r>
            <a:br>
              <a:rPr lang="en-US" altLang="zh-CN" sz="4400" cap="none" dirty="0" smtClean="0">
                <a:solidFill>
                  <a:schemeClr val="tx1"/>
                </a:solidFill>
                <a:latin typeface="楷体" panose="02010609060101010101" pitchFamily="49" charset="-122"/>
                <a:ea typeface="楷体" panose="02010609060101010101" pitchFamily="49" charset="-122"/>
              </a:rPr>
            </a:br>
            <a:r>
              <a:rPr lang="zh-CN" altLang="en-US" sz="4400" cap="none" dirty="0" smtClean="0">
                <a:solidFill>
                  <a:schemeClr val="tx1"/>
                </a:solidFill>
                <a:latin typeface="楷体" panose="02010609060101010101" pitchFamily="49" charset="-122"/>
                <a:ea typeface="楷体" panose="02010609060101010101" pitchFamily="49" charset="-122"/>
              </a:rPr>
              <a:t>高新技术企业统计培训</a:t>
            </a:r>
          </a:p>
        </p:txBody>
      </p:sp>
      <p:sp>
        <p:nvSpPr>
          <p:cNvPr id="2" name="副标题 1"/>
          <p:cNvSpPr>
            <a:spLocks noGrp="1"/>
          </p:cNvSpPr>
          <p:nvPr>
            <p:ph type="subTitle" idx="1"/>
          </p:nvPr>
        </p:nvSpPr>
        <p:spPr/>
        <p:txBody>
          <a:bodyPr/>
          <a:lstStyle/>
          <a:p>
            <a:pPr algn="ctr"/>
            <a:r>
              <a:rPr lang="zh-CN" altLang="en-US" dirty="0" smtClean="0"/>
              <a:t>   鞍山市科技局</a:t>
            </a:r>
            <a:endParaRPr lang="en-US" altLang="zh-CN" dirty="0" smtClean="0"/>
          </a:p>
          <a:p>
            <a:pPr algn="ctr"/>
            <a:r>
              <a:rPr lang="zh-CN" altLang="en-US" dirty="0" smtClean="0"/>
              <a:t>     鞍山市创研中心</a:t>
            </a:r>
            <a:endParaRPr lang="zh-CN" altLang="en-US" dirty="0"/>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内容占位符 2"/>
          <p:cNvSpPr>
            <a:spLocks noGrp="1"/>
          </p:cNvSpPr>
          <p:nvPr>
            <p:ph idx="1"/>
          </p:nvPr>
        </p:nvSpPr>
        <p:spPr>
          <a:xfrm>
            <a:off x="457200" y="836613"/>
            <a:ext cx="7467600" cy="5637212"/>
          </a:xfrm>
        </p:spPr>
        <p:txBody>
          <a:bodyPr/>
          <a:lstStyle/>
          <a:p>
            <a:r>
              <a:rPr lang="zh-CN" altLang="zh-CN" sz="2000" dirty="0" smtClean="0">
                <a:solidFill>
                  <a:schemeClr val="tx1"/>
                </a:solidFill>
                <a:latin typeface="楷体" panose="02010609060101010101" pitchFamily="49" charset="-122"/>
                <a:ea typeface="楷体" panose="02010609060101010101" pitchFamily="49" charset="-122"/>
              </a:rPr>
              <a:t>工业总产值指标由工业企业填报</a:t>
            </a:r>
            <a:r>
              <a:rPr lang="zh-CN" altLang="en-US"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zh-CN" sz="2000" dirty="0" smtClean="0">
                <a:solidFill>
                  <a:schemeClr val="tx1"/>
                </a:solidFill>
                <a:latin typeface="楷体" panose="02010609060101010101" pitchFamily="49" charset="-122"/>
                <a:ea typeface="楷体" panose="02010609060101010101" pitchFamily="49" charset="-122"/>
              </a:rPr>
              <a:t>部分行业代码为非工业的企业，若企业本身存在混业经营且涉足工业领域，产生工业总产值的企业也需填报。</a:t>
            </a:r>
            <a:endParaRPr lang="en-US" altLang="zh-CN" sz="2000" dirty="0" smtClean="0">
              <a:solidFill>
                <a:schemeClr val="tx1"/>
              </a:solidFill>
              <a:latin typeface="楷体" panose="02010609060101010101" pitchFamily="49" charset="-122"/>
              <a:ea typeface="楷体" panose="02010609060101010101" pitchFamily="49" charset="-122"/>
            </a:endParaRPr>
          </a:p>
          <a:p>
            <a:r>
              <a:rPr lang="zh-CN" altLang="en-US" sz="2000" dirty="0" smtClean="0">
                <a:solidFill>
                  <a:schemeClr val="tx1"/>
                </a:solidFill>
                <a:latin typeface="楷体" panose="02010609060101010101" pitchFamily="49" charset="-122"/>
                <a:ea typeface="楷体" panose="02010609060101010101" pitchFamily="49" charset="-122"/>
              </a:rPr>
              <a:t>所得税费用：</a:t>
            </a:r>
            <a:r>
              <a:rPr lang="zh-CN" altLang="zh-CN" sz="2000" b="1" dirty="0" smtClean="0">
                <a:solidFill>
                  <a:srgbClr val="FF0000"/>
                </a:solidFill>
                <a:latin typeface="楷体" panose="02010609060101010101" pitchFamily="49" charset="-122"/>
                <a:ea typeface="楷体" panose="02010609060101010101" pitchFamily="49" charset="-122"/>
              </a:rPr>
              <a:t>应交</a:t>
            </a:r>
            <a:r>
              <a:rPr lang="zh-CN" altLang="zh-CN" sz="2000" dirty="0" smtClean="0">
                <a:solidFill>
                  <a:schemeClr val="tx1"/>
                </a:solidFill>
                <a:latin typeface="楷体" panose="02010609060101010101" pitchFamily="49" charset="-122"/>
                <a:ea typeface="楷体" panose="02010609060101010101" pitchFamily="49" charset="-122"/>
              </a:rPr>
              <a:t>纳给税务部门的所得税金额</a:t>
            </a:r>
            <a:r>
              <a:rPr lang="zh-CN" altLang="en-US"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r>
              <a:rPr lang="zh-CN" altLang="en-US" sz="2000" dirty="0" smtClean="0">
                <a:solidFill>
                  <a:schemeClr val="tx1"/>
                </a:solidFill>
                <a:latin typeface="楷体" panose="02010609060101010101" pitchFamily="49" charset="-122"/>
                <a:ea typeface="楷体" panose="02010609060101010101" pitchFamily="49" charset="-122"/>
              </a:rPr>
              <a:t>“</a:t>
            </a:r>
            <a:r>
              <a:rPr lang="zh-CN" altLang="zh-CN" sz="2000" dirty="0" smtClean="0">
                <a:solidFill>
                  <a:schemeClr val="tx1"/>
                </a:solidFill>
                <a:latin typeface="楷体" panose="02010609060101010101" pitchFamily="49" charset="-122"/>
                <a:ea typeface="楷体" panose="02010609060101010101" pitchFamily="49" charset="-122"/>
              </a:rPr>
              <a:t>本年应付职工薪酬</a:t>
            </a:r>
            <a:r>
              <a:rPr lang="zh-CN" altLang="en-US" sz="2000" dirty="0" smtClean="0">
                <a:solidFill>
                  <a:schemeClr val="tx1"/>
                </a:solidFill>
                <a:latin typeface="楷体" panose="02010609060101010101" pitchFamily="49" charset="-122"/>
                <a:ea typeface="楷体" panose="02010609060101010101" pitchFamily="49" charset="-122"/>
              </a:rPr>
              <a:t>”要与人员匹配。</a:t>
            </a:r>
            <a:endParaRPr lang="en-US" altLang="zh-CN" sz="2000" dirty="0" smtClean="0">
              <a:solidFill>
                <a:schemeClr val="tx1"/>
              </a:solidFill>
              <a:latin typeface="楷体" panose="02010609060101010101" pitchFamily="49" charset="-122"/>
              <a:ea typeface="楷体" panose="02010609060101010101" pitchFamily="49" charset="-122"/>
            </a:endParaRPr>
          </a:p>
          <a:p>
            <a:r>
              <a:rPr lang="zh-CN" altLang="zh-CN" sz="2000" dirty="0" smtClean="0">
                <a:solidFill>
                  <a:schemeClr val="tx1"/>
                </a:solidFill>
                <a:latin typeface="楷体" panose="02010609060101010101" pitchFamily="49" charset="-122"/>
                <a:ea typeface="楷体" panose="02010609060101010101" pitchFamily="49" charset="-122"/>
              </a:rPr>
              <a:t>规模以上工业企业及重点耗能企业综合能源消费量指标，仅由</a:t>
            </a:r>
            <a:r>
              <a:rPr lang="zh-CN" altLang="zh-CN" sz="2000" b="1" dirty="0" smtClean="0">
                <a:solidFill>
                  <a:srgbClr val="FF0000"/>
                </a:solidFill>
                <a:latin typeface="楷体" panose="02010609060101010101" pitchFamily="49" charset="-122"/>
                <a:ea typeface="楷体" panose="02010609060101010101" pitchFamily="49" charset="-122"/>
              </a:rPr>
              <a:t>规上工业企业</a:t>
            </a:r>
            <a:r>
              <a:rPr lang="zh-CN" altLang="zh-CN" sz="2000" dirty="0" smtClean="0">
                <a:solidFill>
                  <a:schemeClr val="tx1"/>
                </a:solidFill>
                <a:latin typeface="楷体" panose="02010609060101010101" pitchFamily="49" charset="-122"/>
                <a:ea typeface="楷体" panose="02010609060101010101" pitchFamily="49" charset="-122"/>
              </a:rPr>
              <a:t>、以及年综合能源消费量</a:t>
            </a:r>
            <a:r>
              <a:rPr lang="en-US" altLang="zh-CN" sz="2000" b="1" dirty="0" smtClean="0">
                <a:solidFill>
                  <a:srgbClr val="FF0000"/>
                </a:solidFill>
                <a:latin typeface="楷体" panose="02010609060101010101" pitchFamily="49" charset="-122"/>
                <a:ea typeface="楷体" panose="02010609060101010101" pitchFamily="49" charset="-122"/>
              </a:rPr>
              <a:t>1</a:t>
            </a:r>
            <a:r>
              <a:rPr lang="zh-CN" altLang="zh-CN" sz="2000" b="1" dirty="0" smtClean="0">
                <a:solidFill>
                  <a:srgbClr val="FF0000"/>
                </a:solidFill>
                <a:latin typeface="楷体" panose="02010609060101010101" pitchFamily="49" charset="-122"/>
                <a:ea typeface="楷体" panose="02010609060101010101" pitchFamily="49" charset="-122"/>
              </a:rPr>
              <a:t>万吨标准煤及以上</a:t>
            </a:r>
            <a:r>
              <a:rPr lang="zh-CN" altLang="zh-CN" sz="2000" dirty="0" smtClean="0">
                <a:solidFill>
                  <a:schemeClr val="tx1"/>
                </a:solidFill>
                <a:latin typeface="楷体" panose="02010609060101010101" pitchFamily="49" charset="-122"/>
                <a:ea typeface="楷体" panose="02010609060101010101" pitchFamily="49" charset="-122"/>
              </a:rPr>
              <a:t>的重点耗能单位填报。</a:t>
            </a:r>
            <a:endParaRPr lang="en-US" altLang="zh-CN" sz="2000" dirty="0" smtClean="0">
              <a:solidFill>
                <a:schemeClr val="tx1"/>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zh-CN" sz="2000" dirty="0" smtClean="0">
                <a:solidFill>
                  <a:schemeClr val="tx1"/>
                </a:solidFill>
                <a:latin typeface="楷体" panose="02010609060101010101" pitchFamily="49" charset="-122"/>
                <a:ea typeface="楷体" panose="02010609060101010101" pitchFamily="49" charset="-122"/>
              </a:rPr>
              <a:t>可根据规上工业企业及重点能耗企业填报的国家统计局能源报表抄报。</a:t>
            </a:r>
            <a:endParaRPr lang="en-US" altLang="zh-CN" sz="2000" dirty="0" smtClean="0">
              <a:solidFill>
                <a:schemeClr val="tx1"/>
              </a:solidFill>
              <a:latin typeface="楷体" panose="02010609060101010101" pitchFamily="49" charset="-122"/>
              <a:ea typeface="楷体" panose="02010609060101010101" pitchFamily="49" charset="-122"/>
            </a:endParaRPr>
          </a:p>
          <a:p>
            <a:pPr marL="0" indent="0">
              <a:buNone/>
            </a:pPr>
            <a:endParaRPr lang="en-US" altLang="zh-CN" dirty="0" smtClean="0">
              <a:latin typeface="楷体" panose="02010609060101010101" pitchFamily="49" charset="-122"/>
              <a:ea typeface="楷体" panose="02010609060101010101" pitchFamily="49" charset="-122"/>
            </a:endParaRPr>
          </a:p>
        </p:txBody>
      </p:sp>
      <p:sp>
        <p:nvSpPr>
          <p:cNvPr id="4" name="圆角矩形 3"/>
          <p:cNvSpPr/>
          <p:nvPr/>
        </p:nvSpPr>
        <p:spPr>
          <a:xfrm>
            <a:off x="457200" y="260350"/>
            <a:ext cx="2592388"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楷体" panose="02010609060101010101" pitchFamily="49" charset="-122"/>
                <a:ea typeface="楷体" panose="02010609060101010101" pitchFamily="49" charset="-122"/>
              </a:rPr>
              <a:t>经济概况表</a:t>
            </a:r>
            <a:endParaRPr lang="en-US" altLang="zh-CN" dirty="0">
              <a:latin typeface="楷体" panose="02010609060101010101" pitchFamily="49" charset="-122"/>
              <a:ea typeface="楷体" panose="02010609060101010101" pitchFamily="49" charset="-122"/>
            </a:endParaRPr>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p:cNvSpPr>
          <p:nvPr>
            <p:ph idx="1"/>
          </p:nvPr>
        </p:nvSpPr>
        <p:spPr>
          <a:xfrm>
            <a:off x="503238" y="1412875"/>
            <a:ext cx="7597154" cy="1800225"/>
          </a:xfrm>
        </p:spPr>
        <p:txBody>
          <a:bodyPr/>
          <a:lstStyle/>
          <a:p>
            <a:pPr eaLnBrk="1" hangingPunct="1"/>
            <a:r>
              <a:rPr lang="zh-CN" altLang="en-US" sz="2000" dirty="0" smtClean="0">
                <a:solidFill>
                  <a:schemeClr val="tx1"/>
                </a:solidFill>
                <a:latin typeface="楷体" panose="02010609060101010101" pitchFamily="49" charset="-122"/>
                <a:ea typeface="楷体" panose="02010609060101010101" pitchFamily="49" charset="-122"/>
              </a:rPr>
              <a:t>留学人员、外籍人员数据是否准确</a:t>
            </a:r>
            <a:endParaRPr lang="en-US" altLang="zh-CN" sz="2000" dirty="0" smtClean="0">
              <a:solidFill>
                <a:schemeClr val="tx1"/>
              </a:solidFill>
              <a:latin typeface="楷体" panose="02010609060101010101" pitchFamily="49" charset="-122"/>
              <a:ea typeface="楷体" panose="02010609060101010101" pitchFamily="49" charset="-122"/>
            </a:endParaRPr>
          </a:p>
          <a:p>
            <a:pPr eaLnBrk="1" hangingPunct="1"/>
            <a:r>
              <a:rPr lang="zh-CN" altLang="en-US" sz="2000" dirty="0" smtClean="0">
                <a:solidFill>
                  <a:schemeClr val="tx1"/>
                </a:solidFill>
                <a:latin typeface="楷体" panose="02010609060101010101" pitchFamily="49" charset="-122"/>
                <a:ea typeface="楷体" panose="02010609060101010101" pitchFamily="49" charset="-122"/>
              </a:rPr>
              <a:t>人员比例是否合理</a:t>
            </a:r>
            <a:endParaRPr lang="en-US" altLang="zh-CN" sz="2000" dirty="0" smtClean="0">
              <a:solidFill>
                <a:schemeClr val="tx1"/>
              </a:solidFill>
              <a:latin typeface="楷体" panose="02010609060101010101" pitchFamily="49" charset="-122"/>
              <a:ea typeface="楷体" panose="02010609060101010101" pitchFamily="49" charset="-122"/>
            </a:endParaRPr>
          </a:p>
          <a:p>
            <a:pPr eaLnBrk="1" hangingPunct="1"/>
            <a:r>
              <a:rPr lang="zh-CN" altLang="en-US" sz="2000" dirty="0" smtClean="0">
                <a:solidFill>
                  <a:schemeClr val="tx1"/>
                </a:solidFill>
                <a:latin typeface="楷体" panose="02010609060101010101" pitchFamily="49" charset="-122"/>
                <a:ea typeface="楷体" panose="02010609060101010101" pitchFamily="49" charset="-122"/>
              </a:rPr>
              <a:t>从业人员</a:t>
            </a:r>
            <a:r>
              <a:rPr lang="zh-CN" altLang="zh-CN" sz="2000" dirty="0" smtClean="0">
                <a:solidFill>
                  <a:schemeClr val="tx1"/>
                </a:solidFill>
                <a:latin typeface="楷体" panose="02010609060101010101" pitchFamily="49" charset="-122"/>
                <a:ea typeface="楷体" panose="02010609060101010101" pitchFamily="49" charset="-122"/>
              </a:rPr>
              <a:t>年平均人数</a:t>
            </a:r>
            <a:r>
              <a:rPr lang="en-US" altLang="zh-CN" sz="2000" dirty="0" smtClean="0">
                <a:solidFill>
                  <a:schemeClr val="tx1"/>
                </a:solidFill>
                <a:latin typeface="楷体" panose="02010609060101010101" pitchFamily="49" charset="-122"/>
                <a:ea typeface="楷体" panose="02010609060101010101" pitchFamily="49" charset="-122"/>
              </a:rPr>
              <a:t>(QD05)</a:t>
            </a:r>
            <a:r>
              <a:rPr lang="zh-CN" altLang="zh-CN" sz="2000" dirty="0" smtClean="0">
                <a:solidFill>
                  <a:schemeClr val="tx1"/>
                </a:solidFill>
                <a:latin typeface="楷体" panose="02010609060101010101" pitchFamily="49" charset="-122"/>
                <a:ea typeface="楷体" panose="02010609060101010101" pitchFamily="49" charset="-122"/>
              </a:rPr>
              <a:t>＝报告年内</a:t>
            </a:r>
            <a:r>
              <a:rPr lang="en-US" altLang="zh-CN" sz="2000" dirty="0" smtClean="0">
                <a:solidFill>
                  <a:schemeClr val="tx1"/>
                </a:solidFill>
                <a:latin typeface="楷体" panose="02010609060101010101" pitchFamily="49" charset="-122"/>
                <a:ea typeface="楷体" panose="02010609060101010101" pitchFamily="49" charset="-122"/>
              </a:rPr>
              <a:t>12</a:t>
            </a:r>
            <a:r>
              <a:rPr lang="zh-CN" altLang="zh-CN" sz="2000" dirty="0" smtClean="0">
                <a:solidFill>
                  <a:schemeClr val="tx1"/>
                </a:solidFill>
                <a:latin typeface="楷体" panose="02010609060101010101" pitchFamily="49" charset="-122"/>
                <a:ea typeface="楷体" panose="02010609060101010101" pitchFamily="49" charset="-122"/>
              </a:rPr>
              <a:t>个月平均人数之和</a:t>
            </a:r>
            <a:r>
              <a:rPr lang="en-US" altLang="zh-CN" sz="2000" dirty="0" smtClean="0">
                <a:solidFill>
                  <a:schemeClr val="tx1"/>
                </a:solidFill>
                <a:latin typeface="楷体" panose="02010609060101010101" pitchFamily="49" charset="-122"/>
                <a:ea typeface="楷体" panose="02010609060101010101" pitchFamily="49" charset="-122"/>
              </a:rPr>
              <a:t>/12</a:t>
            </a:r>
            <a:endParaRPr lang="en-US" altLang="zh-CN" dirty="0" smtClean="0">
              <a:solidFill>
                <a:schemeClr val="tx1"/>
              </a:solidFill>
              <a:latin typeface="楷体" panose="02010609060101010101" pitchFamily="49" charset="-122"/>
              <a:ea typeface="楷体" panose="02010609060101010101" pitchFamily="49" charset="-122"/>
            </a:endParaRPr>
          </a:p>
          <a:p>
            <a:endParaRPr lang="zh-CN" altLang="en-US" dirty="0" smtClean="0">
              <a:solidFill>
                <a:schemeClr val="tx1"/>
              </a:solidFill>
              <a:latin typeface="楷体" panose="02010609060101010101" pitchFamily="49" charset="-122"/>
              <a:ea typeface="楷体" panose="02010609060101010101" pitchFamily="49" charset="-122"/>
            </a:endParaRPr>
          </a:p>
        </p:txBody>
      </p:sp>
      <p:sp>
        <p:nvSpPr>
          <p:cNvPr id="4" name="圆角矩形 3"/>
          <p:cNvSpPr/>
          <p:nvPr/>
        </p:nvSpPr>
        <p:spPr>
          <a:xfrm>
            <a:off x="549275" y="655638"/>
            <a:ext cx="2592388"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楷体" panose="02010609060101010101" pitchFamily="49" charset="-122"/>
                <a:ea typeface="楷体" panose="02010609060101010101" pitchFamily="49" charset="-122"/>
              </a:rPr>
              <a:t>人员概况表</a:t>
            </a:r>
            <a:endParaRPr lang="en-US" altLang="zh-CN" dirty="0">
              <a:latin typeface="楷体" panose="02010609060101010101" pitchFamily="49" charset="-122"/>
              <a:ea typeface="楷体" panose="02010609060101010101" pitchFamily="49" charset="-122"/>
            </a:endParaRPr>
          </a:p>
        </p:txBody>
      </p:sp>
      <p:sp>
        <p:nvSpPr>
          <p:cNvPr id="5" name="圆角矩形 4"/>
          <p:cNvSpPr/>
          <p:nvPr/>
        </p:nvSpPr>
        <p:spPr>
          <a:xfrm>
            <a:off x="549275" y="4005263"/>
            <a:ext cx="2592388"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楷体" panose="02010609060101010101" pitchFamily="49" charset="-122"/>
                <a:ea typeface="楷体" panose="02010609060101010101" pitchFamily="49" charset="-122"/>
              </a:rPr>
              <a:t>科技项目概况表</a:t>
            </a:r>
            <a:endParaRPr lang="en-US" altLang="zh-CN" dirty="0">
              <a:latin typeface="楷体" panose="02010609060101010101" pitchFamily="49" charset="-122"/>
              <a:ea typeface="楷体" panose="02010609060101010101" pitchFamily="49" charset="-122"/>
            </a:endParaRPr>
          </a:p>
        </p:txBody>
      </p:sp>
      <p:sp>
        <p:nvSpPr>
          <p:cNvPr id="6" name="圆角矩形 5"/>
          <p:cNvSpPr/>
          <p:nvPr/>
        </p:nvSpPr>
        <p:spPr>
          <a:xfrm>
            <a:off x="554038" y="4652963"/>
            <a:ext cx="2592387"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楷体" panose="02010609060101010101" pitchFamily="49" charset="-122"/>
                <a:ea typeface="楷体" panose="02010609060101010101" pitchFamily="49" charset="-122"/>
              </a:rPr>
              <a:t>科技活动概况表</a:t>
            </a:r>
            <a:endParaRPr lang="en-US" altLang="zh-CN" dirty="0">
              <a:latin typeface="楷体" panose="02010609060101010101" pitchFamily="49" charset="-122"/>
              <a:ea typeface="楷体" panose="02010609060101010101" pitchFamily="49" charset="-122"/>
            </a:endParaRPr>
          </a:p>
        </p:txBody>
      </p:sp>
      <p:sp>
        <p:nvSpPr>
          <p:cNvPr id="2" name="右大括号 1"/>
          <p:cNvSpPr/>
          <p:nvPr/>
        </p:nvSpPr>
        <p:spPr>
          <a:xfrm>
            <a:off x="3141663" y="4149725"/>
            <a:ext cx="298450" cy="719138"/>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zh-CN" altLang="en-US">
              <a:latin typeface="楷体" panose="02010609060101010101" pitchFamily="49" charset="-122"/>
              <a:ea typeface="楷体" panose="02010609060101010101" pitchFamily="49" charset="-122"/>
            </a:endParaRPr>
          </a:p>
        </p:txBody>
      </p:sp>
      <p:sp>
        <p:nvSpPr>
          <p:cNvPr id="19463" name="文本框 6"/>
          <p:cNvSpPr txBox="1">
            <a:spLocks noChangeArrowheads="1"/>
          </p:cNvSpPr>
          <p:nvPr/>
        </p:nvSpPr>
        <p:spPr bwMode="auto">
          <a:xfrm>
            <a:off x="3563938" y="4278313"/>
            <a:ext cx="2808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anose="02040604050505020304" pitchFamily="18" charset="0"/>
                <a:ea typeface="楷体_GB2312" pitchFamily="49" charset="-122"/>
              </a:defRPr>
            </a:lvl1pPr>
            <a:lvl2pPr marL="742950" indent="-285750">
              <a:defRPr sz="2400">
                <a:solidFill>
                  <a:schemeClr val="tx1"/>
                </a:solidFill>
                <a:latin typeface="Century Schoolbook" panose="02040604050505020304" pitchFamily="18" charset="0"/>
                <a:ea typeface="楷体_GB2312" pitchFamily="49" charset="-122"/>
              </a:defRPr>
            </a:lvl2pPr>
            <a:lvl3pPr marL="1143000" indent="-228600">
              <a:defRPr sz="2400">
                <a:solidFill>
                  <a:schemeClr val="tx1"/>
                </a:solidFill>
                <a:latin typeface="Century Schoolbook" panose="02040604050505020304" pitchFamily="18" charset="0"/>
                <a:ea typeface="楷体_GB2312" pitchFamily="49" charset="-122"/>
              </a:defRPr>
            </a:lvl3pPr>
            <a:lvl4pPr marL="1600200" indent="-228600">
              <a:defRPr sz="2400">
                <a:solidFill>
                  <a:schemeClr val="tx1"/>
                </a:solidFill>
                <a:latin typeface="Century Schoolbook" panose="02040604050505020304" pitchFamily="18" charset="0"/>
                <a:ea typeface="楷体_GB2312" pitchFamily="49" charset="-122"/>
              </a:defRPr>
            </a:lvl4pPr>
            <a:lvl5pPr marL="2057400" indent="-228600">
              <a:defRPr sz="2400">
                <a:solidFill>
                  <a:schemeClr val="tx1"/>
                </a:solidFill>
                <a:latin typeface="Century Schoolbook" panose="020406040505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9pPr>
          </a:lstStyle>
          <a:p>
            <a:r>
              <a:rPr lang="en-US" altLang="zh-CN" dirty="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三</a:t>
            </a:r>
            <a:r>
              <a:rPr lang="en-US" altLang="zh-CN" dirty="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部分</a:t>
            </a:r>
            <a:r>
              <a:rPr lang="zh-CN" altLang="en-US" dirty="0">
                <a:latin typeface="楷体" panose="02010609060101010101" pitchFamily="49" charset="-122"/>
                <a:ea typeface="楷体" panose="02010609060101010101" pitchFamily="49" charset="-122"/>
              </a:rPr>
              <a:t>详细讲</a:t>
            </a:r>
          </a:p>
        </p:txBody>
      </p:sp>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7"/>
            <a:ext cx="7467600" cy="1425575"/>
          </a:xfrm>
        </p:spPr>
        <p:txBody>
          <a:bodyPr wrap="square" lIns="91440" tIns="45720" rIns="91440" bIns="45720" numCol="1" anchorCtr="0" compatLnSpc="1">
            <a:prstTxWarp prst="textNoShape">
              <a:avLst/>
            </a:prstTxWarp>
            <a:normAutofit fontScale="90000"/>
          </a:bodyPr>
          <a:lstStyle/>
          <a:p>
            <a:pPr eaLnBrk="1" hangingPunct="1">
              <a:lnSpc>
                <a:spcPct val="150000"/>
              </a:lnSpc>
            </a:pPr>
            <a:r>
              <a:rPr lang="en-US" altLang="zh-CN" sz="3200" dirty="0">
                <a:solidFill>
                  <a:schemeClr val="tx1"/>
                </a:solidFill>
                <a:latin typeface="楷体" panose="02010609060101010101" pitchFamily="49" charset="-122"/>
                <a:ea typeface="楷体" panose="02010609060101010101" pitchFamily="49" charset="-122"/>
              </a:rPr>
              <a:t>(</a:t>
            </a:r>
            <a:r>
              <a:rPr lang="zh-CN" altLang="en-US" sz="3200" dirty="0">
                <a:solidFill>
                  <a:schemeClr val="tx1"/>
                </a:solidFill>
                <a:latin typeface="楷体" panose="02010609060101010101" pitchFamily="49" charset="-122"/>
                <a:ea typeface="楷体" panose="02010609060101010101" pitchFamily="49" charset="-122"/>
              </a:rPr>
              <a:t>三</a:t>
            </a:r>
            <a:r>
              <a:rPr lang="en-US" altLang="zh-CN" sz="3200" dirty="0">
                <a:solidFill>
                  <a:schemeClr val="tx1"/>
                </a:solidFill>
                <a:latin typeface="楷体" panose="02010609060101010101" pitchFamily="49" charset="-122"/>
                <a:ea typeface="楷体" panose="02010609060101010101" pitchFamily="49" charset="-122"/>
              </a:rPr>
              <a:t>)</a:t>
            </a:r>
            <a:r>
              <a:rPr lang="zh-CN" altLang="en-US" sz="3200" dirty="0">
                <a:solidFill>
                  <a:schemeClr val="tx1"/>
                </a:solidFill>
                <a:latin typeface="楷体" panose="02010609060101010101" pitchFamily="49" charset="-122"/>
                <a:ea typeface="楷体" panose="02010609060101010101" pitchFamily="49" charset="-122"/>
              </a:rPr>
              <a:t>科技指标</a:t>
            </a:r>
            <a:r>
              <a:rPr lang="zh-CN" altLang="en-US" sz="3200" dirty="0" smtClean="0">
                <a:solidFill>
                  <a:schemeClr val="tx1"/>
                </a:solidFill>
                <a:latin typeface="楷体" panose="02010609060101010101" pitchFamily="49" charset="-122"/>
                <a:ea typeface="楷体" panose="02010609060101010101" pitchFamily="49" charset="-122"/>
              </a:rPr>
              <a:t>填报</a:t>
            </a:r>
            <a:r>
              <a:rPr lang="en-US" altLang="zh-CN" sz="3200" dirty="0" smtClean="0">
                <a:solidFill>
                  <a:schemeClr val="tx1"/>
                </a:solidFill>
                <a:latin typeface="楷体" panose="02010609060101010101" pitchFamily="49" charset="-122"/>
                <a:ea typeface="楷体" panose="02010609060101010101" pitchFamily="49" charset="-122"/>
              </a:rPr>
              <a:t/>
            </a:r>
            <a:br>
              <a:rPr lang="en-US" altLang="zh-CN" sz="3200" dirty="0" smtClean="0">
                <a:solidFill>
                  <a:schemeClr val="tx1"/>
                </a:solidFill>
                <a:latin typeface="楷体" panose="02010609060101010101" pitchFamily="49" charset="-122"/>
                <a:ea typeface="楷体" panose="02010609060101010101" pitchFamily="49" charset="-122"/>
              </a:rPr>
            </a:br>
            <a:r>
              <a:rPr lang="en-US" altLang="zh-CN" sz="3200" dirty="0" smtClean="0">
                <a:solidFill>
                  <a:schemeClr val="tx1"/>
                </a:solidFill>
                <a:latin typeface="楷体" panose="02010609060101010101" pitchFamily="49" charset="-122"/>
                <a:ea typeface="楷体" panose="02010609060101010101" pitchFamily="49" charset="-122"/>
              </a:rPr>
              <a:t>1.</a:t>
            </a:r>
            <a:r>
              <a:rPr lang="zh-CN" altLang="zh-CN" cap="none" dirty="0" smtClean="0">
                <a:solidFill>
                  <a:schemeClr val="tx1"/>
                </a:solidFill>
                <a:latin typeface="楷体" panose="02010609060101010101" pitchFamily="49" charset="-122"/>
                <a:ea typeface="楷体" panose="02010609060101010101" pitchFamily="49" charset="-122"/>
              </a:rPr>
              <a:t>科技项目表填报</a:t>
            </a:r>
            <a:endParaRPr lang="zh-CN" altLang="en-US" cap="none" dirty="0" smtClean="0">
              <a:solidFill>
                <a:schemeClr val="tx1"/>
              </a:solidFill>
              <a:latin typeface="楷体" panose="02010609060101010101" pitchFamily="49" charset="-122"/>
              <a:ea typeface="楷体" panose="02010609060101010101" pitchFamily="49" charset="-122"/>
            </a:endParaRPr>
          </a:p>
        </p:txBody>
      </p:sp>
      <p:sp>
        <p:nvSpPr>
          <p:cNvPr id="23557" name="内容占位符 1"/>
          <p:cNvSpPr>
            <a:spLocks noGrp="1"/>
          </p:cNvSpPr>
          <p:nvPr>
            <p:ph idx="1"/>
          </p:nvPr>
        </p:nvSpPr>
        <p:spPr/>
        <p:txBody>
          <a:bodyPr/>
          <a:lstStyle/>
          <a:p>
            <a:endParaRPr lang="zh-CN" altLang="en-US" smtClean="0">
              <a:latin typeface="楷体" panose="02010609060101010101" pitchFamily="49" charset="-122"/>
              <a:ea typeface="楷体" panose="02010609060101010101" pitchFamily="49" charset="-122"/>
            </a:endParaRPr>
          </a:p>
        </p:txBody>
      </p:sp>
      <p:sp>
        <p:nvSpPr>
          <p:cNvPr id="23555" name="Rectangle 9"/>
          <p:cNvSpPr>
            <a:spLocks noChangeArrowheads="1"/>
          </p:cNvSpPr>
          <p:nvPr/>
        </p:nvSpPr>
        <p:spPr bwMode="auto">
          <a:xfrm>
            <a:off x="4716463" y="3644900"/>
            <a:ext cx="936625"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Century Schoolbook" panose="02040604050505020304" pitchFamily="18" charset="0"/>
                <a:ea typeface="楷体_GB2312" pitchFamily="49" charset="-122"/>
              </a:defRPr>
            </a:lvl1pPr>
            <a:lvl2pPr marL="742950" indent="-285750">
              <a:defRPr sz="2400">
                <a:solidFill>
                  <a:schemeClr val="tx1"/>
                </a:solidFill>
                <a:latin typeface="Century Schoolbook" panose="02040604050505020304" pitchFamily="18" charset="0"/>
                <a:ea typeface="楷体_GB2312" pitchFamily="49" charset="-122"/>
              </a:defRPr>
            </a:lvl2pPr>
            <a:lvl3pPr marL="1143000" indent="-228600">
              <a:defRPr sz="2400">
                <a:solidFill>
                  <a:schemeClr val="tx1"/>
                </a:solidFill>
                <a:latin typeface="Century Schoolbook" panose="02040604050505020304" pitchFamily="18" charset="0"/>
                <a:ea typeface="楷体_GB2312" pitchFamily="49" charset="-122"/>
              </a:defRPr>
            </a:lvl3pPr>
            <a:lvl4pPr marL="1600200" indent="-228600">
              <a:defRPr sz="2400">
                <a:solidFill>
                  <a:schemeClr val="tx1"/>
                </a:solidFill>
                <a:latin typeface="Century Schoolbook" panose="02040604050505020304" pitchFamily="18" charset="0"/>
                <a:ea typeface="楷体_GB2312" pitchFamily="49" charset="-122"/>
              </a:defRPr>
            </a:lvl4pPr>
            <a:lvl5pPr marL="2057400" indent="-228600">
              <a:defRPr sz="2400">
                <a:solidFill>
                  <a:schemeClr val="tx1"/>
                </a:solidFill>
                <a:latin typeface="Century Schoolbook" panose="020406040505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9pPr>
          </a:lstStyle>
          <a:p>
            <a:pPr eaLnBrk="1" hangingPunct="1">
              <a:lnSpc>
                <a:spcPct val="90000"/>
              </a:lnSpc>
              <a:spcBef>
                <a:spcPts val="600"/>
              </a:spcBef>
              <a:buClr>
                <a:schemeClr val="accent1"/>
              </a:buClr>
              <a:buSzPct val="70000"/>
              <a:buFont typeface="Wingdings" panose="05000000000000000000" pitchFamily="2" charset="2"/>
              <a:buNone/>
            </a:pPr>
            <a:endParaRPr lang="zh-CN" altLang="en-US">
              <a:latin typeface="楷体" panose="02010609060101010101" pitchFamily="49" charset="-122"/>
              <a:ea typeface="楷体" panose="02010609060101010101" pitchFamily="49" charset="-122"/>
            </a:endParaRPr>
          </a:p>
        </p:txBody>
      </p:sp>
      <p:sp>
        <p:nvSpPr>
          <p:cNvPr id="23556" name="Rectangle 10"/>
          <p:cNvSpPr>
            <a:spLocks noChangeArrowheads="1"/>
          </p:cNvSpPr>
          <p:nvPr/>
        </p:nvSpPr>
        <p:spPr bwMode="auto">
          <a:xfrm>
            <a:off x="4714875" y="3644900"/>
            <a:ext cx="466725" cy="1512888"/>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Century Schoolbook" panose="02040604050505020304" pitchFamily="18" charset="0"/>
                <a:ea typeface="楷体_GB2312" pitchFamily="49" charset="-122"/>
              </a:defRPr>
            </a:lvl1pPr>
            <a:lvl2pPr marL="742950" indent="-285750">
              <a:defRPr sz="2400">
                <a:solidFill>
                  <a:schemeClr val="tx1"/>
                </a:solidFill>
                <a:latin typeface="Century Schoolbook" panose="02040604050505020304" pitchFamily="18" charset="0"/>
                <a:ea typeface="楷体_GB2312" pitchFamily="49" charset="-122"/>
              </a:defRPr>
            </a:lvl2pPr>
            <a:lvl3pPr marL="1143000" indent="-228600">
              <a:defRPr sz="2400">
                <a:solidFill>
                  <a:schemeClr val="tx1"/>
                </a:solidFill>
                <a:latin typeface="Century Schoolbook" panose="02040604050505020304" pitchFamily="18" charset="0"/>
                <a:ea typeface="楷体_GB2312" pitchFamily="49" charset="-122"/>
              </a:defRPr>
            </a:lvl3pPr>
            <a:lvl4pPr marL="1600200" indent="-228600">
              <a:defRPr sz="2400">
                <a:solidFill>
                  <a:schemeClr val="tx1"/>
                </a:solidFill>
                <a:latin typeface="Century Schoolbook" panose="02040604050505020304" pitchFamily="18" charset="0"/>
                <a:ea typeface="楷体_GB2312" pitchFamily="49" charset="-122"/>
              </a:defRPr>
            </a:lvl4pPr>
            <a:lvl5pPr marL="2057400" indent="-228600">
              <a:defRPr sz="2400">
                <a:solidFill>
                  <a:schemeClr val="tx1"/>
                </a:solidFill>
                <a:latin typeface="Century Schoolbook" panose="020406040505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9pPr>
          </a:lstStyle>
          <a:p>
            <a:pPr eaLnBrk="1" hangingPunct="1">
              <a:lnSpc>
                <a:spcPct val="90000"/>
              </a:lnSpc>
              <a:spcBef>
                <a:spcPts val="600"/>
              </a:spcBef>
              <a:buClr>
                <a:schemeClr val="accent1"/>
              </a:buClr>
              <a:buSzPct val="70000"/>
              <a:buFont typeface="Wingdings" panose="05000000000000000000" pitchFamily="2" charset="2"/>
              <a:buNone/>
            </a:pPr>
            <a:endParaRPr lang="zh-CN" altLang="en-US">
              <a:latin typeface="楷体" panose="02010609060101010101" pitchFamily="49" charset="-122"/>
              <a:ea typeface="楷体" panose="02010609060101010101" pitchFamily="49" charset="-122"/>
            </a:endParaRPr>
          </a:p>
        </p:txBody>
      </p:sp>
      <p:pic>
        <p:nvPicPr>
          <p:cNvPr id="2355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0213"/>
            <a:ext cx="7688263" cy="3870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7813"/>
            <a:ext cx="8229600" cy="847725"/>
          </a:xfrm>
        </p:spPr>
        <p:txBody>
          <a:bodyPr wrap="square" lIns="91440" tIns="45720" rIns="91440" bIns="45720" numCol="1" anchorCtr="0" compatLnSpc="1">
            <a:prstTxWarp prst="textNoShape">
              <a:avLst/>
            </a:prstTxWarp>
          </a:bodyPr>
          <a:lstStyle/>
          <a:p>
            <a:pPr eaLnBrk="1" hangingPunct="1"/>
            <a:r>
              <a:rPr lang="zh-CN" altLang="en-US" sz="3200" cap="none" smtClean="0">
                <a:solidFill>
                  <a:schemeClr val="tx1"/>
                </a:solidFill>
                <a:latin typeface="楷体" panose="02010609060101010101" pitchFamily="49" charset="-122"/>
                <a:ea typeface="楷体" panose="02010609060101010101" pitchFamily="49" charset="-122"/>
              </a:rPr>
              <a:t>注意事项</a:t>
            </a:r>
          </a:p>
        </p:txBody>
      </p:sp>
      <p:sp>
        <p:nvSpPr>
          <p:cNvPr id="24579" name="Rectangle 3"/>
          <p:cNvSpPr>
            <a:spLocks noGrp="1" noChangeArrowheads="1"/>
          </p:cNvSpPr>
          <p:nvPr>
            <p:ph idx="1"/>
          </p:nvPr>
        </p:nvSpPr>
        <p:spPr>
          <a:xfrm>
            <a:off x="762000" y="1196975"/>
            <a:ext cx="7696200" cy="5040313"/>
          </a:xfrm>
        </p:spPr>
        <p:txBody>
          <a:bodyPr/>
          <a:lstStyle/>
          <a:p>
            <a:pPr eaLnBrk="1" hangingPunct="1">
              <a:lnSpc>
                <a:spcPct val="125000"/>
              </a:lnSpc>
              <a:spcBef>
                <a:spcPts val="400"/>
              </a:spcBef>
              <a:buClrTx/>
              <a:buFontTx/>
              <a:buNone/>
            </a:pPr>
            <a:r>
              <a:rPr lang="zh-CN" altLang="en-US" sz="2000" dirty="0" smtClean="0">
                <a:solidFill>
                  <a:schemeClr val="tx1"/>
                </a:solidFill>
                <a:latin typeface="楷体" panose="02010609060101010101" pitchFamily="49" charset="-122"/>
                <a:ea typeface="楷体" panose="02010609060101010101" pitchFamily="49" charset="-122"/>
              </a:rPr>
              <a:t>1</a:t>
            </a:r>
            <a:r>
              <a:rPr lang="en-US" altLang="zh-CN" sz="2000" dirty="0" smtClean="0">
                <a:solidFill>
                  <a:schemeClr val="tx1"/>
                </a:solidFill>
                <a:latin typeface="楷体" panose="02010609060101010101" pitchFamily="49" charset="-122"/>
                <a:ea typeface="楷体" panose="02010609060101010101" pitchFamily="49" charset="-122"/>
              </a:rPr>
              <a:t>)</a:t>
            </a:r>
            <a:r>
              <a:rPr lang="zh-CN" altLang="zh-CN" sz="2000" dirty="0" smtClean="0">
                <a:solidFill>
                  <a:schemeClr val="tx1"/>
                </a:solidFill>
                <a:latin typeface="楷体" panose="02010609060101010101" pitchFamily="49" charset="-122"/>
                <a:ea typeface="楷体" panose="02010609060101010101" pitchFamily="49" charset="-122"/>
              </a:rPr>
              <a:t>确定填报项目</a:t>
            </a:r>
            <a:endParaRPr lang="zh-CN" altLang="en-US" sz="2000" dirty="0" smtClean="0">
              <a:solidFill>
                <a:schemeClr val="tx1"/>
              </a:solidFill>
              <a:latin typeface="楷体" panose="02010609060101010101" pitchFamily="49" charset="-122"/>
              <a:ea typeface="楷体" panose="02010609060101010101" pitchFamily="49" charset="-122"/>
            </a:endParaRPr>
          </a:p>
          <a:p>
            <a:pPr eaLnBrk="1" hangingPunct="1">
              <a:lnSpc>
                <a:spcPct val="125000"/>
              </a:lnSpc>
              <a:spcBef>
                <a:spcPts val="400"/>
              </a:spcBef>
              <a:buClrTx/>
              <a:buFontTx/>
              <a:buNone/>
            </a:pPr>
            <a:r>
              <a:rPr lang="en-US" altLang="zh-CN" sz="2000" dirty="0" smtClean="0">
                <a:solidFill>
                  <a:schemeClr val="tx1"/>
                </a:solidFill>
                <a:latin typeface="楷体" panose="02010609060101010101" pitchFamily="49" charset="-122"/>
                <a:ea typeface="楷体" panose="02010609060101010101" pitchFamily="49" charset="-122"/>
              </a:rPr>
              <a:t>①</a:t>
            </a:r>
            <a:r>
              <a:rPr lang="zh-CN" altLang="zh-CN" sz="2000" dirty="0" smtClean="0">
                <a:solidFill>
                  <a:schemeClr val="tx1"/>
                </a:solidFill>
                <a:latin typeface="楷体" panose="02010609060101010101" pitchFamily="49" charset="-122"/>
                <a:ea typeface="楷体" panose="02010609060101010101" pitchFamily="49" charset="-122"/>
              </a:rPr>
              <a:t>科技项目：有制订的科研开发计划或签订了科研项目协议书，有独立的工作计划、工作时间、工作经费和工作人员。</a:t>
            </a:r>
          </a:p>
          <a:p>
            <a:pPr eaLnBrk="1" hangingPunct="1">
              <a:lnSpc>
                <a:spcPct val="125000"/>
              </a:lnSpc>
              <a:spcBef>
                <a:spcPts val="400"/>
              </a:spcBef>
              <a:buClrTx/>
              <a:buFontTx/>
              <a:buNone/>
            </a:pPr>
            <a:r>
              <a:rPr lang="en-US" altLang="zh-CN" sz="2000" dirty="0" smtClean="0">
                <a:solidFill>
                  <a:schemeClr val="tx1"/>
                </a:solidFill>
                <a:latin typeface="楷体" panose="02010609060101010101" pitchFamily="49" charset="-122"/>
                <a:ea typeface="楷体" panose="02010609060101010101" pitchFamily="49" charset="-122"/>
              </a:rPr>
              <a:t>②</a:t>
            </a:r>
            <a:r>
              <a:rPr lang="zh-CN" altLang="zh-CN" sz="2000" dirty="0" smtClean="0">
                <a:solidFill>
                  <a:schemeClr val="tx1"/>
                </a:solidFill>
                <a:latin typeface="楷体" panose="02010609060101010101" pitchFamily="49" charset="-122"/>
                <a:ea typeface="楷体" panose="02010609060101010101" pitchFamily="49" charset="-122"/>
              </a:rPr>
              <a:t>当年发生的全部科技项目</a:t>
            </a:r>
          </a:p>
          <a:p>
            <a:pPr eaLnBrk="1" hangingPunct="1">
              <a:lnSpc>
                <a:spcPct val="125000"/>
              </a:lnSpc>
              <a:spcBef>
                <a:spcPts val="400"/>
              </a:spcBef>
              <a:buFont typeface="Wingdings" panose="05000000000000000000" pitchFamily="2" charset="2"/>
              <a:buChar char="Ø"/>
            </a:pPr>
            <a:r>
              <a:rPr lang="zh-CN" altLang="zh-CN" sz="2000" dirty="0" smtClean="0">
                <a:solidFill>
                  <a:schemeClr val="tx1"/>
                </a:solidFill>
                <a:latin typeface="楷体" panose="02010609060101010101" pitchFamily="49" charset="-122"/>
                <a:ea typeface="楷体" panose="02010609060101010101" pitchFamily="49" charset="-122"/>
              </a:rPr>
              <a:t>今年立项并开展的</a:t>
            </a:r>
          </a:p>
          <a:p>
            <a:pPr eaLnBrk="1" hangingPunct="1">
              <a:lnSpc>
                <a:spcPct val="125000"/>
              </a:lnSpc>
              <a:spcBef>
                <a:spcPts val="400"/>
              </a:spcBef>
              <a:buFont typeface="Wingdings" panose="05000000000000000000" pitchFamily="2" charset="2"/>
              <a:buChar char="Ø"/>
            </a:pPr>
            <a:r>
              <a:rPr lang="zh-CN" altLang="zh-CN" sz="2000" dirty="0" smtClean="0">
                <a:solidFill>
                  <a:schemeClr val="tx1"/>
                </a:solidFill>
                <a:latin typeface="楷体" panose="02010609060101010101" pitchFamily="49" charset="-122"/>
                <a:ea typeface="楷体" panose="02010609060101010101" pitchFamily="49" charset="-122"/>
              </a:rPr>
              <a:t>以前年份已开展但今年仍在继续进行的</a:t>
            </a:r>
          </a:p>
          <a:p>
            <a:pPr eaLnBrk="1" hangingPunct="1">
              <a:lnSpc>
                <a:spcPct val="125000"/>
              </a:lnSpc>
              <a:spcBef>
                <a:spcPts val="400"/>
              </a:spcBef>
              <a:buFont typeface="Wingdings" panose="05000000000000000000" pitchFamily="2" charset="2"/>
              <a:buChar char="Ø"/>
            </a:pPr>
            <a:r>
              <a:rPr lang="zh-CN" altLang="zh-CN" sz="2000" dirty="0" smtClean="0">
                <a:solidFill>
                  <a:schemeClr val="tx1"/>
                </a:solidFill>
                <a:latin typeface="楷体" panose="02010609060101010101" pitchFamily="49" charset="-122"/>
                <a:ea typeface="楷体" panose="02010609060101010101" pitchFamily="49" charset="-122"/>
              </a:rPr>
              <a:t>今年完成或今年内失败终止的 </a:t>
            </a:r>
          </a:p>
          <a:p>
            <a:pPr eaLnBrk="1" hangingPunct="1">
              <a:lnSpc>
                <a:spcPct val="125000"/>
              </a:lnSpc>
              <a:spcBef>
                <a:spcPts val="400"/>
              </a:spcBef>
              <a:buClrTx/>
              <a:buFontTx/>
              <a:buNone/>
            </a:pPr>
            <a:r>
              <a:rPr lang="en-US" altLang="zh-CN" sz="2000" dirty="0" smtClean="0">
                <a:solidFill>
                  <a:schemeClr val="tx1"/>
                </a:solidFill>
                <a:latin typeface="楷体" panose="02010609060101010101" pitchFamily="49" charset="-122"/>
                <a:ea typeface="楷体" panose="02010609060101010101" pitchFamily="49" charset="-122"/>
              </a:rPr>
              <a:t>③</a:t>
            </a:r>
            <a:r>
              <a:rPr lang="zh-CN" altLang="zh-CN" sz="2000" dirty="0" smtClean="0">
                <a:solidFill>
                  <a:schemeClr val="tx1"/>
                </a:solidFill>
                <a:latin typeface="楷体" panose="02010609060101010101" pitchFamily="49" charset="-122"/>
                <a:ea typeface="楷体" panose="02010609060101010101" pitchFamily="49" charset="-122"/>
              </a:rPr>
              <a:t>不包括以下类型项目：</a:t>
            </a:r>
          </a:p>
          <a:p>
            <a:pPr eaLnBrk="1" hangingPunct="1">
              <a:lnSpc>
                <a:spcPct val="125000"/>
              </a:lnSpc>
              <a:spcBef>
                <a:spcPts val="400"/>
              </a:spcBef>
              <a:buFont typeface="Wingdings" panose="05000000000000000000" pitchFamily="2" charset="2"/>
              <a:buChar char="Ø"/>
            </a:pPr>
            <a:r>
              <a:rPr lang="zh-CN" altLang="zh-CN" sz="2000" dirty="0" smtClean="0">
                <a:solidFill>
                  <a:schemeClr val="tx1"/>
                </a:solidFill>
                <a:latin typeface="楷体" panose="02010609060101010101" pitchFamily="49" charset="-122"/>
                <a:ea typeface="楷体" panose="02010609060101010101" pitchFamily="49" charset="-122"/>
              </a:rPr>
              <a:t>列入当年计划但并未真正实施的项目</a:t>
            </a:r>
          </a:p>
          <a:p>
            <a:pPr eaLnBrk="1" hangingPunct="1">
              <a:lnSpc>
                <a:spcPct val="125000"/>
              </a:lnSpc>
              <a:spcBef>
                <a:spcPts val="400"/>
              </a:spcBef>
              <a:buFont typeface="Wingdings" panose="05000000000000000000" pitchFamily="2" charset="2"/>
              <a:buChar char="Ø"/>
            </a:pPr>
            <a:r>
              <a:rPr lang="zh-CN" altLang="zh-CN" sz="2000" dirty="0" smtClean="0">
                <a:solidFill>
                  <a:schemeClr val="tx1"/>
                </a:solidFill>
                <a:latin typeface="楷体" panose="02010609060101010101" pitchFamily="49" charset="-122"/>
                <a:ea typeface="楷体" panose="02010609060101010101" pitchFamily="49" charset="-122"/>
              </a:rPr>
              <a:t>单纯购置设备或纯基建的项目。例如：建设实验大楼、单纯购置科研设备。</a:t>
            </a:r>
            <a:endParaRPr lang="zh-CN" altLang="en-US" sz="200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idx="1"/>
          </p:nvPr>
        </p:nvSpPr>
        <p:spPr>
          <a:xfrm>
            <a:off x="468313" y="404813"/>
            <a:ext cx="7467600" cy="5997575"/>
          </a:xfrm>
        </p:spPr>
        <p:txBody>
          <a:bodyPr>
            <a:normAutofit lnSpcReduction="10000"/>
          </a:bodyPr>
          <a:lstStyle/>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2)</a:t>
            </a:r>
            <a:r>
              <a:rPr lang="zh-CN" altLang="en-US" sz="2000" dirty="0" smtClean="0">
                <a:solidFill>
                  <a:schemeClr val="tx1"/>
                </a:solidFill>
                <a:latin typeface="楷体" panose="02010609060101010101" pitchFamily="49" charset="-122"/>
                <a:ea typeface="楷体" panose="02010609060101010101" pitchFamily="49" charset="-122"/>
              </a:rPr>
              <a:t>注意不要漏填最左边“序号” 指标，根据企业填报科技项目数量依次填写数字编号。</a:t>
            </a:r>
          </a:p>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3)</a:t>
            </a:r>
            <a:r>
              <a:rPr lang="zh-CN" altLang="en-US" sz="2000" dirty="0" smtClean="0">
                <a:solidFill>
                  <a:schemeClr val="tx1"/>
                </a:solidFill>
                <a:latin typeface="楷体" panose="02010609060101010101" pitchFamily="49" charset="-122"/>
                <a:ea typeface="楷体" panose="02010609060101010101" pitchFamily="49" charset="-122"/>
              </a:rPr>
              <a:t>一旦填写了项目名称，那么本表所有的指标都不能为空，除“项目名称”用中文填写外，其余的指标一般都要填写有效的代码或数字。</a:t>
            </a:r>
            <a:endParaRPr lang="en-US" altLang="zh-CN" sz="2000" dirty="0" smtClean="0">
              <a:solidFill>
                <a:schemeClr val="tx1"/>
              </a:solidFill>
              <a:latin typeface="楷体" panose="02010609060101010101" pitchFamily="49" charset="-122"/>
              <a:ea typeface="楷体" panose="02010609060101010101" pitchFamily="49" charset="-122"/>
            </a:endParaRPr>
          </a:p>
          <a:p>
            <a:pPr eaLnBrk="1" hangingPunct="1">
              <a:lnSpc>
                <a:spcPct val="125000"/>
              </a:lnSpc>
              <a:buFont typeface="Wingdings" panose="05000000000000000000" pitchFamily="2" charset="2"/>
              <a:buChar char="Ø"/>
            </a:pPr>
            <a:r>
              <a:rPr lang="zh-CN" altLang="en-US" sz="2000" dirty="0" smtClean="0">
                <a:solidFill>
                  <a:schemeClr val="tx1"/>
                </a:solidFill>
                <a:latin typeface="楷体" panose="02010609060101010101" pitchFamily="49" charset="-122"/>
                <a:ea typeface="楷体" panose="02010609060101010101" pitchFamily="49" charset="-122"/>
              </a:rPr>
              <a:t>项目开展形式</a:t>
            </a:r>
            <a:r>
              <a:rPr lang="en-US" altLang="zh-CN" sz="2000" dirty="0" smtClean="0">
                <a:solidFill>
                  <a:schemeClr val="tx1"/>
                </a:solidFill>
                <a:latin typeface="楷体" panose="02010609060101010101" pitchFamily="49" charset="-122"/>
                <a:ea typeface="楷体" panose="02010609060101010101" pitchFamily="49" charset="-122"/>
              </a:rPr>
              <a:t>(QH31)</a:t>
            </a:r>
            <a:r>
              <a:rPr lang="zh-CN" altLang="en-US" sz="2000" dirty="0" smtClean="0">
                <a:solidFill>
                  <a:schemeClr val="tx1"/>
                </a:solidFill>
                <a:latin typeface="楷体" panose="02010609060101010101" pitchFamily="49" charset="-122"/>
                <a:ea typeface="楷体" panose="02010609060101010101" pitchFamily="49" charset="-122"/>
              </a:rPr>
              <a:t>填报</a:t>
            </a:r>
            <a:r>
              <a:rPr lang="en-US" altLang="zh-CN" sz="2000" dirty="0" smtClean="0">
                <a:solidFill>
                  <a:schemeClr val="tx1"/>
                </a:solidFill>
                <a:latin typeface="楷体" panose="02010609060101010101" pitchFamily="49" charset="-122"/>
                <a:ea typeface="楷体" panose="02010609060101010101" pitchFamily="49" charset="-122"/>
              </a:rPr>
              <a:t>30(</a:t>
            </a:r>
            <a:r>
              <a:rPr lang="zh-CN" altLang="en-US" sz="2000" dirty="0" smtClean="0">
                <a:solidFill>
                  <a:schemeClr val="tx1"/>
                </a:solidFill>
                <a:latin typeface="楷体" panose="02010609060101010101" pitchFamily="49" charset="-122"/>
                <a:ea typeface="楷体" panose="02010609060101010101" pitchFamily="49" charset="-122"/>
              </a:rPr>
              <a:t>委托其他企业或单位</a:t>
            </a:r>
            <a:r>
              <a:rPr lang="en-US" altLang="zh-CN" sz="2000" dirty="0" smtClean="0">
                <a:solidFill>
                  <a:schemeClr val="tx1"/>
                </a:solidFill>
                <a:latin typeface="楷体" panose="02010609060101010101" pitchFamily="49" charset="-122"/>
                <a:ea typeface="楷体" panose="02010609060101010101" pitchFamily="49" charset="-122"/>
              </a:rPr>
              <a:t>)</a:t>
            </a:r>
            <a:r>
              <a:rPr lang="zh-CN" altLang="en-US" sz="2000" dirty="0" smtClean="0">
                <a:solidFill>
                  <a:schemeClr val="tx1"/>
                </a:solidFill>
                <a:latin typeface="楷体" panose="02010609060101010101" pitchFamily="49" charset="-122"/>
                <a:ea typeface="楷体" panose="02010609060101010101" pitchFamily="49" charset="-122"/>
              </a:rPr>
              <a:t>，则跨年项目所处主要阶段</a:t>
            </a:r>
            <a:r>
              <a:rPr lang="en-US" altLang="zh-CN" sz="2000" dirty="0" smtClean="0">
                <a:solidFill>
                  <a:schemeClr val="tx1"/>
                </a:solidFill>
                <a:latin typeface="楷体" panose="02010609060101010101" pitchFamily="49" charset="-122"/>
                <a:ea typeface="楷体" panose="02010609060101010101" pitchFamily="49" charset="-122"/>
              </a:rPr>
              <a:t>(QH36)</a:t>
            </a:r>
            <a:r>
              <a:rPr lang="zh-CN" altLang="en-US" sz="2000" dirty="0" smtClean="0">
                <a:solidFill>
                  <a:schemeClr val="tx1"/>
                </a:solidFill>
                <a:latin typeface="楷体" panose="02010609060101010101" pitchFamily="49" charset="-122"/>
                <a:ea typeface="楷体" panose="02010609060101010101" pitchFamily="49" charset="-122"/>
              </a:rPr>
              <a:t>、参加项目人员</a:t>
            </a:r>
            <a:r>
              <a:rPr lang="en-US" altLang="zh-CN" sz="2000" dirty="0" smtClean="0">
                <a:solidFill>
                  <a:schemeClr val="tx1"/>
                </a:solidFill>
                <a:latin typeface="楷体" panose="02010609060101010101" pitchFamily="49" charset="-122"/>
                <a:ea typeface="楷体" panose="02010609060101010101" pitchFamily="49" charset="-122"/>
              </a:rPr>
              <a:t>(QH44)</a:t>
            </a:r>
            <a:r>
              <a:rPr lang="zh-CN" altLang="en-US" sz="2000" dirty="0" smtClean="0">
                <a:solidFill>
                  <a:schemeClr val="tx1"/>
                </a:solidFill>
                <a:latin typeface="楷体" panose="02010609060101010101" pitchFamily="49" charset="-122"/>
                <a:ea typeface="楷体" panose="02010609060101010101" pitchFamily="49" charset="-122"/>
              </a:rPr>
              <a:t>和项目人员实际工作时间</a:t>
            </a:r>
            <a:r>
              <a:rPr lang="en-US" altLang="zh-CN" sz="2000" dirty="0" smtClean="0">
                <a:solidFill>
                  <a:schemeClr val="tx1"/>
                </a:solidFill>
                <a:latin typeface="楷体" panose="02010609060101010101" pitchFamily="49" charset="-122"/>
                <a:ea typeface="楷体" panose="02010609060101010101" pitchFamily="49" charset="-122"/>
              </a:rPr>
              <a:t>(QH40)</a:t>
            </a:r>
            <a:r>
              <a:rPr lang="zh-CN" altLang="en-US" sz="2000" dirty="0" smtClean="0">
                <a:solidFill>
                  <a:schemeClr val="tx1"/>
                </a:solidFill>
                <a:latin typeface="楷体" panose="02010609060101010101" pitchFamily="49" charset="-122"/>
                <a:ea typeface="楷体" panose="02010609060101010101" pitchFamily="49" charset="-122"/>
              </a:rPr>
              <a:t>项免填。</a:t>
            </a:r>
          </a:p>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4)</a:t>
            </a:r>
            <a:r>
              <a:rPr lang="zh-CN" altLang="zh-CN" sz="2000" dirty="0" smtClean="0">
                <a:solidFill>
                  <a:schemeClr val="tx1"/>
                </a:solidFill>
                <a:latin typeface="楷体" panose="02010609060101010101" pitchFamily="49" charset="-122"/>
                <a:ea typeface="楷体" panose="02010609060101010101" pitchFamily="49" charset="-122"/>
              </a:rPr>
              <a:t>项目来源（QH11）凡是选填了“1</a:t>
            </a:r>
            <a:r>
              <a:rPr lang="en-US" altLang="zh-CN" sz="2000" dirty="0" smtClean="0">
                <a:solidFill>
                  <a:schemeClr val="tx1"/>
                </a:solidFill>
                <a:latin typeface="楷体" panose="02010609060101010101" pitchFamily="49" charset="-122"/>
                <a:ea typeface="楷体" panose="02010609060101010101" pitchFamily="49" charset="-122"/>
              </a:rPr>
              <a:t>2</a:t>
            </a:r>
            <a:r>
              <a:rPr lang="zh-CN" altLang="zh-CN" sz="2000" dirty="0" smtClean="0">
                <a:solidFill>
                  <a:schemeClr val="tx1"/>
                </a:solidFill>
                <a:latin typeface="楷体" panose="02010609060101010101" pitchFamily="49" charset="-122"/>
                <a:ea typeface="楷体" panose="02010609060101010101" pitchFamily="49" charset="-122"/>
              </a:rPr>
              <a:t>.</a:t>
            </a:r>
            <a:r>
              <a:rPr lang="zh-CN" altLang="en-US" sz="2000" dirty="0" smtClean="0">
                <a:solidFill>
                  <a:schemeClr val="tx1"/>
                </a:solidFill>
                <a:latin typeface="楷体" panose="02010609060101010101" pitchFamily="49" charset="-122"/>
                <a:ea typeface="楷体" panose="02010609060101010101" pitchFamily="49" charset="-122"/>
              </a:rPr>
              <a:t>政府部门</a:t>
            </a:r>
            <a:r>
              <a:rPr lang="zh-CN" altLang="zh-CN" sz="2000" dirty="0" smtClean="0">
                <a:solidFill>
                  <a:schemeClr val="tx1"/>
                </a:solidFill>
                <a:latin typeface="楷体" panose="02010609060101010101" pitchFamily="49" charset="-122"/>
                <a:ea typeface="楷体" panose="02010609060101010101" pitchFamily="49" charset="-122"/>
              </a:rPr>
              <a:t>科技项目”，</a:t>
            </a:r>
            <a:r>
              <a:rPr lang="zh-CN" altLang="en-US" sz="2000" dirty="0" smtClean="0">
                <a:solidFill>
                  <a:schemeClr val="tx1"/>
                </a:solidFill>
                <a:latin typeface="楷体" panose="02010609060101010101" pitchFamily="49" charset="-122"/>
                <a:ea typeface="楷体" panose="02010609060101010101" pitchFamily="49" charset="-122"/>
              </a:rPr>
              <a:t>一般会</a:t>
            </a:r>
            <a:r>
              <a:rPr lang="zh-CN" altLang="zh-CN" sz="2000" dirty="0" smtClean="0">
                <a:solidFill>
                  <a:schemeClr val="tx1"/>
                </a:solidFill>
                <a:latin typeface="楷体" panose="02010609060101010101" pitchFamily="49" charset="-122"/>
                <a:ea typeface="楷体" panose="02010609060101010101" pitchFamily="49" charset="-122"/>
              </a:rPr>
              <a:t>有来自政府部门的资金资助</a:t>
            </a:r>
            <a:r>
              <a:rPr lang="en-US" altLang="zh-CN" sz="2000" dirty="0" smtClean="0">
                <a:solidFill>
                  <a:schemeClr val="tx1"/>
                </a:solidFill>
                <a:latin typeface="楷体" panose="02010609060101010101" pitchFamily="49" charset="-122"/>
                <a:ea typeface="楷体" panose="02010609060101010101" pitchFamily="49" charset="-122"/>
              </a:rPr>
              <a:t>(QH52)</a:t>
            </a:r>
            <a:r>
              <a:rPr lang="zh-CN" altLang="zh-CN"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5)</a:t>
            </a:r>
            <a:r>
              <a:rPr lang="zh-CN" altLang="en-US" sz="2000" dirty="0" smtClean="0">
                <a:solidFill>
                  <a:schemeClr val="tx1"/>
                </a:solidFill>
                <a:latin typeface="楷体" panose="02010609060101010101" pitchFamily="49" charset="-122"/>
                <a:ea typeface="楷体" panose="02010609060101010101" pitchFamily="49" charset="-122"/>
              </a:rPr>
              <a:t>项目技术经济目标（</a:t>
            </a:r>
            <a:r>
              <a:rPr lang="en-US" altLang="zh-CN" sz="2000" dirty="0" smtClean="0">
                <a:solidFill>
                  <a:schemeClr val="tx1"/>
                </a:solidFill>
                <a:latin typeface="楷体" panose="02010609060101010101" pitchFamily="49" charset="-122"/>
                <a:ea typeface="楷体" panose="02010609060101010101" pitchFamily="49" charset="-122"/>
              </a:rPr>
              <a:t>Qh32</a:t>
            </a:r>
            <a:r>
              <a:rPr lang="zh-CN" altLang="en-US" sz="2000" dirty="0" smtClean="0">
                <a:solidFill>
                  <a:schemeClr val="tx1"/>
                </a:solidFill>
                <a:latin typeface="楷体" panose="02010609060101010101" pitchFamily="49" charset="-122"/>
                <a:ea typeface="楷体" panose="02010609060101010101" pitchFamily="49" charset="-122"/>
              </a:rPr>
              <a:t>）代码为“</a:t>
            </a:r>
            <a:r>
              <a:rPr lang="en-US" altLang="zh-CN" sz="2000" dirty="0" smtClean="0">
                <a:solidFill>
                  <a:schemeClr val="tx1"/>
                </a:solidFill>
                <a:latin typeface="楷体" panose="02010609060101010101" pitchFamily="49" charset="-122"/>
                <a:ea typeface="楷体" panose="02010609060101010101" pitchFamily="49" charset="-122"/>
              </a:rPr>
              <a:t>1.</a:t>
            </a:r>
            <a:r>
              <a:rPr lang="zh-CN" altLang="en-US" sz="2000" dirty="0" smtClean="0">
                <a:solidFill>
                  <a:schemeClr val="tx1"/>
                </a:solidFill>
                <a:latin typeface="楷体" panose="02010609060101010101" pitchFamily="49" charset="-122"/>
                <a:ea typeface="楷体" panose="02010609060101010101" pitchFamily="49" charset="-122"/>
              </a:rPr>
              <a:t>科学原理的探索、发现”和“</a:t>
            </a:r>
            <a:r>
              <a:rPr lang="en-US" altLang="zh-CN" sz="2000" dirty="0" smtClean="0">
                <a:solidFill>
                  <a:schemeClr val="tx1"/>
                </a:solidFill>
                <a:latin typeface="楷体" panose="02010609060101010101" pitchFamily="49" charset="-122"/>
                <a:ea typeface="楷体" panose="02010609060101010101" pitchFamily="49" charset="-122"/>
              </a:rPr>
              <a:t>2.</a:t>
            </a:r>
            <a:r>
              <a:rPr lang="zh-CN" altLang="en-US" sz="2000" dirty="0" smtClean="0">
                <a:solidFill>
                  <a:schemeClr val="tx1"/>
                </a:solidFill>
                <a:latin typeface="楷体" panose="02010609060101010101" pitchFamily="49" charset="-122"/>
                <a:ea typeface="楷体" panose="02010609060101010101" pitchFamily="49" charset="-122"/>
              </a:rPr>
              <a:t>技术原理的研究”是属于科学理论和科学规律的学术研究范畴，一般发生在高校或专业研究机构，企业极少发生。如果企业的项目技术经济目标有选择“</a:t>
            </a:r>
            <a:r>
              <a:rPr lang="en-US" altLang="zh-CN" sz="2000" dirty="0" smtClean="0">
                <a:solidFill>
                  <a:schemeClr val="tx1"/>
                </a:solidFill>
                <a:latin typeface="楷体" panose="02010609060101010101" pitchFamily="49" charset="-122"/>
                <a:ea typeface="楷体" panose="02010609060101010101" pitchFamily="49" charset="-122"/>
              </a:rPr>
              <a:t>1”</a:t>
            </a:r>
            <a:r>
              <a:rPr lang="zh-CN" altLang="en-US" sz="2000" dirty="0" smtClean="0">
                <a:solidFill>
                  <a:schemeClr val="tx1"/>
                </a:solidFill>
                <a:latin typeface="楷体" panose="02010609060101010101" pitchFamily="49" charset="-122"/>
                <a:ea typeface="楷体" panose="02010609060101010101" pitchFamily="49" charset="-122"/>
              </a:rPr>
              <a:t>或“</a:t>
            </a:r>
            <a:r>
              <a:rPr lang="en-US" altLang="zh-CN" sz="2000" dirty="0" smtClean="0">
                <a:solidFill>
                  <a:schemeClr val="tx1"/>
                </a:solidFill>
                <a:latin typeface="楷体" panose="02010609060101010101" pitchFamily="49" charset="-122"/>
                <a:ea typeface="楷体" panose="02010609060101010101" pitchFamily="49" charset="-122"/>
              </a:rPr>
              <a:t>2”</a:t>
            </a:r>
            <a:r>
              <a:rPr lang="zh-CN" altLang="en-US" sz="2000" dirty="0" smtClean="0">
                <a:solidFill>
                  <a:schemeClr val="tx1"/>
                </a:solidFill>
                <a:latin typeface="楷体" panose="02010609060101010101" pitchFamily="49" charset="-122"/>
                <a:ea typeface="楷体" panose="02010609060101010101" pitchFamily="49" charset="-122"/>
              </a:rPr>
              <a:t>的，就要核实清楚。</a:t>
            </a:r>
          </a:p>
        </p:txBody>
      </p:sp>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611188" y="549275"/>
            <a:ext cx="7696200" cy="5614988"/>
          </a:xfrm>
        </p:spPr>
        <p:txBody>
          <a:bodyPr>
            <a:normAutofit fontScale="92500" lnSpcReduction="10000"/>
          </a:bodyPr>
          <a:lstStyle/>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6)</a:t>
            </a:r>
            <a:r>
              <a:rPr lang="zh-CN" altLang="en-US" sz="2000" dirty="0" smtClean="0">
                <a:solidFill>
                  <a:schemeClr val="tx1"/>
                </a:solidFill>
                <a:latin typeface="楷体" panose="02010609060101010101" pitchFamily="49" charset="-122"/>
                <a:ea typeface="楷体" panose="02010609060101010101" pitchFamily="49" charset="-122"/>
              </a:rPr>
              <a:t> 对于跨度大、周期长、成果形式复杂的科技项目，应按项目所处进展阶段进行分解，填报项目</a:t>
            </a:r>
            <a:r>
              <a:rPr lang="zh-CN" altLang="en-US" sz="2000" dirty="0" smtClean="0">
                <a:solidFill>
                  <a:srgbClr val="FF0000"/>
                </a:solidFill>
                <a:latin typeface="楷体" panose="02010609060101010101" pitchFamily="49" charset="-122"/>
                <a:ea typeface="楷体" panose="02010609060101010101" pitchFamily="49" charset="-122"/>
              </a:rPr>
              <a:t>当年</a:t>
            </a:r>
            <a:r>
              <a:rPr lang="zh-CN" altLang="en-US" sz="2000" dirty="0" smtClean="0">
                <a:solidFill>
                  <a:schemeClr val="tx1"/>
                </a:solidFill>
                <a:latin typeface="楷体" panose="02010609060101010101" pitchFamily="49" charset="-122"/>
                <a:ea typeface="楷体" panose="02010609060101010101" pitchFamily="49" charset="-122"/>
              </a:rPr>
              <a:t>所处阶段的情况。</a:t>
            </a:r>
            <a:endParaRPr lang="en-US" altLang="zh-CN" sz="2000" dirty="0" smtClean="0">
              <a:solidFill>
                <a:schemeClr val="tx1"/>
              </a:solidFill>
              <a:latin typeface="楷体" panose="02010609060101010101" pitchFamily="49" charset="-122"/>
              <a:ea typeface="楷体" panose="02010609060101010101" pitchFamily="49" charset="-122"/>
            </a:endParaRPr>
          </a:p>
          <a:p>
            <a:pPr eaLnBrk="1" hangingPunct="1">
              <a:lnSpc>
                <a:spcPct val="80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7)</a:t>
            </a:r>
            <a:r>
              <a:rPr lang="zh-CN" altLang="en-US" sz="2000" dirty="0" smtClean="0">
                <a:solidFill>
                  <a:schemeClr val="tx1"/>
                </a:solidFill>
                <a:latin typeface="楷体" panose="02010609060101010101" pitchFamily="49" charset="-122"/>
                <a:ea typeface="楷体" panose="02010609060101010101" pitchFamily="49" charset="-122"/>
              </a:rPr>
              <a:t>参加项目人员（</a:t>
            </a:r>
            <a:r>
              <a:rPr lang="en-US" altLang="zh-CN" sz="2000" dirty="0" smtClean="0">
                <a:solidFill>
                  <a:schemeClr val="tx1"/>
                </a:solidFill>
                <a:latin typeface="楷体" panose="02010609060101010101" pitchFamily="49" charset="-122"/>
                <a:ea typeface="楷体" panose="02010609060101010101" pitchFamily="49" charset="-122"/>
              </a:rPr>
              <a:t>Qh44</a:t>
            </a:r>
            <a:r>
              <a:rPr lang="zh-CN" altLang="en-US" sz="2000" dirty="0" smtClean="0">
                <a:solidFill>
                  <a:schemeClr val="tx1"/>
                </a:solidFill>
                <a:latin typeface="楷体" panose="02010609060101010101" pitchFamily="49" charset="-122"/>
                <a:ea typeface="楷体" panose="02010609060101010101" pitchFamily="49" charset="-122"/>
              </a:rPr>
              <a:t>）</a:t>
            </a:r>
          </a:p>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①</a:t>
            </a:r>
            <a:r>
              <a:rPr lang="zh-CN" altLang="zh-CN" sz="2000" dirty="0" smtClean="0">
                <a:solidFill>
                  <a:schemeClr val="tx1"/>
                </a:solidFill>
                <a:latin typeface="楷体" panose="02010609060101010101" pitchFamily="49" charset="-122"/>
                <a:ea typeface="楷体" panose="02010609060101010101" pitchFamily="49" charset="-122"/>
              </a:rPr>
              <a:t>与企业有关研究开发会计科目或辅助账中人员人工费子科目里参加该项目人员对应。</a:t>
            </a:r>
            <a:endParaRPr lang="zh-CN" altLang="en-US" sz="2000" dirty="0" smtClean="0">
              <a:solidFill>
                <a:schemeClr val="tx1"/>
              </a:solidFill>
              <a:latin typeface="楷体" panose="02010609060101010101" pitchFamily="49" charset="-122"/>
              <a:ea typeface="楷体" panose="02010609060101010101" pitchFamily="49" charset="-122"/>
            </a:endParaRPr>
          </a:p>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②</a:t>
            </a:r>
            <a:r>
              <a:rPr lang="zh-CN" altLang="en-US" sz="2000" dirty="0" smtClean="0">
                <a:solidFill>
                  <a:schemeClr val="tx1"/>
                </a:solidFill>
                <a:latin typeface="楷体" panose="02010609060101010101" pitchFamily="49" charset="-122"/>
                <a:ea typeface="楷体" panose="02010609060101010101" pitchFamily="49" charset="-122"/>
              </a:rPr>
              <a:t>若项目年内停止或失败，参加该项目人员也要按实际情况填报，不能空白。</a:t>
            </a:r>
          </a:p>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③</a:t>
            </a:r>
            <a:r>
              <a:rPr lang="zh-CN" altLang="zh-CN" sz="2000" dirty="0" smtClean="0">
                <a:solidFill>
                  <a:schemeClr val="tx1"/>
                </a:solidFill>
                <a:latin typeface="楷体" panose="02010609060101010101" pitchFamily="49" charset="-122"/>
                <a:ea typeface="楷体" panose="02010609060101010101" pitchFamily="49" charset="-122"/>
              </a:rPr>
              <a:t>若研究开发人员同时参加两个及以上科技活动项目，可</a:t>
            </a:r>
            <a:r>
              <a:rPr lang="zh-CN" altLang="zh-CN" sz="2000" dirty="0" smtClean="0">
                <a:solidFill>
                  <a:srgbClr val="FF0000"/>
                </a:solidFill>
                <a:latin typeface="楷体" panose="02010609060101010101" pitchFamily="49" charset="-122"/>
                <a:ea typeface="楷体" panose="02010609060101010101" pitchFamily="49" charset="-122"/>
              </a:rPr>
              <a:t>重复</a:t>
            </a:r>
            <a:r>
              <a:rPr lang="zh-CN" altLang="zh-CN" sz="2000" dirty="0" smtClean="0">
                <a:solidFill>
                  <a:schemeClr val="tx1"/>
                </a:solidFill>
                <a:latin typeface="楷体" panose="02010609060101010101" pitchFamily="49" charset="-122"/>
                <a:ea typeface="楷体" panose="02010609060101010101" pitchFamily="49" charset="-122"/>
              </a:rPr>
              <a:t>填报。</a:t>
            </a:r>
            <a:endParaRPr lang="zh-CN" altLang="en-US" sz="2000" dirty="0" smtClean="0">
              <a:solidFill>
                <a:schemeClr val="tx1"/>
              </a:solidFill>
              <a:latin typeface="楷体" panose="02010609060101010101" pitchFamily="49" charset="-122"/>
              <a:ea typeface="楷体" panose="02010609060101010101" pitchFamily="49" charset="-122"/>
            </a:endParaRPr>
          </a:p>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8)</a:t>
            </a:r>
            <a:r>
              <a:rPr lang="zh-CN" altLang="en-US" sz="2000" dirty="0" smtClean="0">
                <a:solidFill>
                  <a:schemeClr val="tx1"/>
                </a:solidFill>
                <a:latin typeface="楷体" panose="02010609060101010101" pitchFamily="49" charset="-122"/>
                <a:ea typeface="楷体" panose="02010609060101010101" pitchFamily="49" charset="-122"/>
              </a:rPr>
              <a:t>项目人员实际工作时间（</a:t>
            </a:r>
            <a:r>
              <a:rPr lang="en-US" altLang="zh-CN" sz="2000" dirty="0" smtClean="0">
                <a:solidFill>
                  <a:schemeClr val="tx1"/>
                </a:solidFill>
                <a:latin typeface="楷体" panose="02010609060101010101" pitchFamily="49" charset="-122"/>
                <a:ea typeface="楷体" panose="02010609060101010101" pitchFamily="49" charset="-122"/>
              </a:rPr>
              <a:t>QH40</a:t>
            </a:r>
            <a:r>
              <a:rPr lang="zh-CN" altLang="en-US"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①</a:t>
            </a:r>
            <a:r>
              <a:rPr lang="zh-CN" altLang="en-US" sz="2000" dirty="0" smtClean="0">
                <a:solidFill>
                  <a:schemeClr val="tx1"/>
                </a:solidFill>
                <a:latin typeface="楷体" panose="02010609060101010101" pitchFamily="49" charset="-122"/>
                <a:ea typeface="楷体" panose="02010609060101010101" pitchFamily="49" charset="-122"/>
              </a:rPr>
              <a:t>单位：人月</a:t>
            </a:r>
            <a:r>
              <a:rPr lang="en-US" altLang="zh-CN" sz="2000" dirty="0" smtClean="0">
                <a:solidFill>
                  <a:schemeClr val="tx1"/>
                </a:solidFill>
                <a:latin typeface="楷体" panose="02010609060101010101" pitchFamily="49" charset="-122"/>
                <a:ea typeface="楷体" panose="02010609060101010101" pitchFamily="49" charset="-122"/>
              </a:rPr>
              <a:t>(1</a:t>
            </a:r>
            <a:r>
              <a:rPr lang="zh-CN" altLang="en-US" sz="2000" dirty="0" smtClean="0">
                <a:solidFill>
                  <a:schemeClr val="tx1"/>
                </a:solidFill>
                <a:latin typeface="楷体" panose="02010609060101010101" pitchFamily="49" charset="-122"/>
                <a:ea typeface="楷体" panose="02010609060101010101" pitchFamily="49" charset="-122"/>
              </a:rPr>
              <a:t>个人工作</a:t>
            </a:r>
            <a:r>
              <a:rPr lang="en-US" altLang="zh-CN" sz="2000" dirty="0" smtClean="0">
                <a:solidFill>
                  <a:schemeClr val="tx1"/>
                </a:solidFill>
                <a:latin typeface="楷体" panose="02010609060101010101" pitchFamily="49" charset="-122"/>
                <a:ea typeface="楷体" panose="02010609060101010101" pitchFamily="49" charset="-122"/>
              </a:rPr>
              <a:t>1</a:t>
            </a:r>
            <a:r>
              <a:rPr lang="zh-CN" altLang="en-US" sz="2000" dirty="0" smtClean="0">
                <a:solidFill>
                  <a:schemeClr val="tx1"/>
                </a:solidFill>
                <a:latin typeface="楷体" panose="02010609060101010101" pitchFamily="49" charset="-122"/>
                <a:ea typeface="楷体" panose="02010609060101010101" pitchFamily="49" charset="-122"/>
              </a:rPr>
              <a:t>个月是</a:t>
            </a:r>
            <a:r>
              <a:rPr lang="en-US" altLang="zh-CN" sz="2000" dirty="0" smtClean="0">
                <a:solidFill>
                  <a:schemeClr val="tx1"/>
                </a:solidFill>
                <a:latin typeface="楷体" panose="02010609060101010101" pitchFamily="49" charset="-122"/>
                <a:ea typeface="楷体" panose="02010609060101010101" pitchFamily="49" charset="-122"/>
              </a:rPr>
              <a:t>1</a:t>
            </a:r>
            <a:r>
              <a:rPr lang="zh-CN" altLang="en-US" sz="2000" dirty="0" smtClean="0">
                <a:solidFill>
                  <a:schemeClr val="tx1"/>
                </a:solidFill>
                <a:latin typeface="楷体" panose="02010609060101010101" pitchFamily="49" charset="-122"/>
                <a:ea typeface="楷体" panose="02010609060101010101" pitchFamily="49" charset="-122"/>
              </a:rPr>
              <a:t>人月</a:t>
            </a:r>
            <a:r>
              <a:rPr lang="en-US" altLang="zh-CN" sz="2000" dirty="0" smtClean="0">
                <a:solidFill>
                  <a:schemeClr val="tx1"/>
                </a:solidFill>
                <a:latin typeface="楷体" panose="02010609060101010101" pitchFamily="49" charset="-122"/>
                <a:ea typeface="楷体" panose="02010609060101010101" pitchFamily="49" charset="-122"/>
              </a:rPr>
              <a:t>)</a:t>
            </a:r>
          </a:p>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②</a:t>
            </a:r>
            <a:r>
              <a:rPr lang="zh-CN" altLang="en-US" sz="2000" dirty="0" smtClean="0">
                <a:solidFill>
                  <a:schemeClr val="tx1"/>
                </a:solidFill>
                <a:latin typeface="楷体" panose="02010609060101010101" pitchFamily="49" charset="-122"/>
                <a:ea typeface="楷体" panose="02010609060101010101" pitchFamily="49" charset="-122"/>
              </a:rPr>
              <a:t>时间与人员对应上：</a:t>
            </a:r>
            <a:endParaRPr lang="en-US" altLang="zh-CN" sz="2000" dirty="0" smtClean="0">
              <a:solidFill>
                <a:schemeClr val="tx1"/>
              </a:solidFill>
              <a:latin typeface="楷体" panose="02010609060101010101" pitchFamily="49" charset="-122"/>
              <a:ea typeface="楷体" panose="02010609060101010101" pitchFamily="49" charset="-122"/>
            </a:endParaRPr>
          </a:p>
          <a:p>
            <a:pPr eaLnBrk="1" hangingPunct="1">
              <a:lnSpc>
                <a:spcPct val="125000"/>
              </a:lnSpc>
              <a:buFont typeface="Wingdings" panose="05000000000000000000" pitchFamily="2" charset="2"/>
              <a:buChar char="Ø"/>
            </a:pPr>
            <a:r>
              <a:rPr lang="zh-CN" altLang="en-US" sz="2000" dirty="0" smtClean="0">
                <a:solidFill>
                  <a:schemeClr val="tx1"/>
                </a:solidFill>
                <a:latin typeface="楷体" panose="02010609060101010101" pitchFamily="49" charset="-122"/>
                <a:ea typeface="楷体" panose="02010609060101010101" pitchFamily="49" charset="-122"/>
              </a:rPr>
              <a:t>每个人的工作时间不能超过</a:t>
            </a:r>
            <a:r>
              <a:rPr lang="en-US" altLang="zh-CN" sz="2000" dirty="0" smtClean="0">
                <a:solidFill>
                  <a:schemeClr val="tx1"/>
                </a:solidFill>
                <a:latin typeface="楷体" panose="02010609060101010101" pitchFamily="49" charset="-122"/>
                <a:ea typeface="楷体" panose="02010609060101010101" pitchFamily="49" charset="-122"/>
              </a:rPr>
              <a:t>12</a:t>
            </a:r>
            <a:r>
              <a:rPr lang="zh-CN" altLang="en-US" sz="2000" dirty="0" smtClean="0">
                <a:solidFill>
                  <a:schemeClr val="tx1"/>
                </a:solidFill>
                <a:latin typeface="楷体" panose="02010609060101010101" pitchFamily="49" charset="-122"/>
                <a:ea typeface="楷体" panose="02010609060101010101" pitchFamily="49" charset="-122"/>
              </a:rPr>
              <a:t>个月。</a:t>
            </a:r>
            <a:endParaRPr lang="en-US" altLang="zh-CN" sz="2000" dirty="0" smtClean="0">
              <a:solidFill>
                <a:schemeClr val="tx1"/>
              </a:solidFill>
              <a:latin typeface="楷体" panose="02010609060101010101" pitchFamily="49" charset="-122"/>
              <a:ea typeface="楷体" panose="02010609060101010101" pitchFamily="49" charset="-122"/>
            </a:endParaRPr>
          </a:p>
          <a:p>
            <a:pPr eaLnBrk="1" hangingPunct="1">
              <a:lnSpc>
                <a:spcPct val="125000"/>
              </a:lnSpc>
              <a:buFont typeface="Wingdings" panose="05000000000000000000" pitchFamily="2" charset="2"/>
              <a:buChar char="Ø"/>
            </a:pPr>
            <a:r>
              <a:rPr lang="zh-CN" altLang="en-US" sz="2000" dirty="0" smtClean="0">
                <a:solidFill>
                  <a:schemeClr val="tx1"/>
                </a:solidFill>
                <a:latin typeface="楷体" panose="02010609060101010101" pitchFamily="49" charset="-122"/>
                <a:ea typeface="楷体" panose="02010609060101010101" pitchFamily="49" charset="-122"/>
              </a:rPr>
              <a:t>重复人员在各项目的工作时间总和不能超过</a:t>
            </a:r>
            <a:r>
              <a:rPr lang="en-US" altLang="zh-CN" sz="2000" dirty="0" smtClean="0">
                <a:solidFill>
                  <a:schemeClr val="tx1"/>
                </a:solidFill>
                <a:latin typeface="楷体" panose="02010609060101010101" pitchFamily="49" charset="-122"/>
                <a:ea typeface="楷体" panose="02010609060101010101" pitchFamily="49" charset="-122"/>
              </a:rPr>
              <a:t>12</a:t>
            </a:r>
            <a:r>
              <a:rPr lang="zh-CN" altLang="en-US" sz="2000" dirty="0" smtClean="0">
                <a:solidFill>
                  <a:schemeClr val="tx1"/>
                </a:solidFill>
                <a:latin typeface="楷体" panose="02010609060101010101" pitchFamily="49" charset="-122"/>
                <a:ea typeface="楷体" panose="02010609060101010101" pitchFamily="49" charset="-122"/>
              </a:rPr>
              <a:t>个月。</a:t>
            </a:r>
            <a:endParaRPr lang="en-US" altLang="zh-CN" sz="200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a:xfrm>
            <a:off x="683568" y="476672"/>
            <a:ext cx="7696200" cy="4818063"/>
          </a:xfrm>
        </p:spPr>
        <p:txBody>
          <a:bodyPr>
            <a:normAutofit lnSpcReduction="10000"/>
          </a:bodyPr>
          <a:lstStyle/>
          <a:p>
            <a:pPr eaLnBrk="1" hangingPunct="1">
              <a:lnSpc>
                <a:spcPct val="80000"/>
              </a:lnSpc>
              <a:buFont typeface="Wingdings" panose="05000000000000000000" pitchFamily="2" charset="2"/>
              <a:buNone/>
              <a:defRPr/>
            </a:pPr>
            <a:r>
              <a:rPr lang="en-US" altLang="zh-CN" sz="2000" dirty="0" smtClean="0">
                <a:solidFill>
                  <a:schemeClr val="tx1"/>
                </a:solidFill>
                <a:latin typeface="楷体" panose="02010609060101010101" pitchFamily="49" charset="-122"/>
                <a:ea typeface="楷体" panose="02010609060101010101" pitchFamily="49" charset="-122"/>
              </a:rPr>
              <a:t>9)</a:t>
            </a:r>
            <a:r>
              <a:rPr lang="zh-CN" altLang="en-US" sz="2000" dirty="0" smtClean="0">
                <a:solidFill>
                  <a:schemeClr val="tx1"/>
                </a:solidFill>
                <a:latin typeface="楷体" panose="02010609060101010101" pitchFamily="49" charset="-122"/>
                <a:ea typeface="楷体" panose="02010609060101010101" pitchFamily="49" charset="-122"/>
              </a:rPr>
              <a:t>项目经费内部支出（</a:t>
            </a:r>
            <a:r>
              <a:rPr lang="en-US" altLang="zh-CN" sz="2000" dirty="0" smtClean="0">
                <a:solidFill>
                  <a:schemeClr val="tx1"/>
                </a:solidFill>
                <a:latin typeface="楷体" panose="02010609060101010101" pitchFamily="49" charset="-122"/>
                <a:ea typeface="楷体" panose="02010609060101010101" pitchFamily="49" charset="-122"/>
              </a:rPr>
              <a:t>Qh51</a:t>
            </a:r>
            <a:r>
              <a:rPr lang="zh-CN" altLang="en-US" sz="2000" dirty="0" smtClean="0">
                <a:solidFill>
                  <a:schemeClr val="tx1"/>
                </a:solidFill>
                <a:latin typeface="楷体" panose="02010609060101010101" pitchFamily="49" charset="-122"/>
                <a:ea typeface="楷体" panose="02010609060101010101" pitchFamily="49" charset="-122"/>
              </a:rPr>
              <a:t>）</a:t>
            </a:r>
          </a:p>
          <a:p>
            <a:pPr eaLnBrk="1" hangingPunct="1">
              <a:lnSpc>
                <a:spcPct val="125000"/>
              </a:lnSpc>
              <a:buFont typeface="Wingdings" panose="05000000000000000000" pitchFamily="2" charset="2"/>
              <a:buNone/>
              <a:defRPr/>
            </a:pPr>
            <a:r>
              <a:rPr lang="en-US" altLang="zh-CN" sz="2000" dirty="0" smtClean="0">
                <a:solidFill>
                  <a:schemeClr val="tx1"/>
                </a:solidFill>
                <a:latin typeface="楷体" panose="02010609060101010101" pitchFamily="49" charset="-122"/>
                <a:ea typeface="楷体" panose="02010609060101010101" pitchFamily="49" charset="-122"/>
              </a:rPr>
              <a:t>①</a:t>
            </a:r>
            <a:r>
              <a:rPr lang="zh-CN" altLang="zh-CN" sz="2000" dirty="0" smtClean="0">
                <a:solidFill>
                  <a:schemeClr val="tx1"/>
                </a:solidFill>
                <a:latin typeface="楷体" panose="02010609060101010101" pitchFamily="49" charset="-122"/>
                <a:ea typeface="楷体" panose="02010609060101010101" pitchFamily="49" charset="-122"/>
              </a:rPr>
              <a:t>包括</a:t>
            </a:r>
            <a:r>
              <a:rPr lang="zh-CN" altLang="zh-CN" sz="2000" dirty="0">
                <a:solidFill>
                  <a:schemeClr val="tx1"/>
                </a:solidFill>
                <a:latin typeface="楷体" panose="02010609060101010101" pitchFamily="49" charset="-122"/>
                <a:ea typeface="楷体" panose="02010609060101010101" pitchFamily="49" charset="-122"/>
              </a:rPr>
              <a:t>人员</a:t>
            </a:r>
            <a:r>
              <a:rPr lang="zh-CN" altLang="zh-CN" sz="2000" dirty="0">
                <a:solidFill>
                  <a:srgbClr val="FF0000"/>
                </a:solidFill>
                <a:latin typeface="楷体" panose="02010609060101010101" pitchFamily="49" charset="-122"/>
                <a:ea typeface="楷体" panose="02010609060101010101" pitchFamily="49" charset="-122"/>
              </a:rPr>
              <a:t>人工费用</a:t>
            </a:r>
            <a:r>
              <a:rPr lang="zh-CN" altLang="zh-CN" sz="2000" dirty="0">
                <a:solidFill>
                  <a:schemeClr val="tx1"/>
                </a:solidFill>
                <a:latin typeface="楷体" panose="02010609060101010101" pitchFamily="49" charset="-122"/>
                <a:ea typeface="楷体" panose="02010609060101010101" pitchFamily="49" charset="-122"/>
              </a:rPr>
              <a:t>、直接投入费用、折旧费用与长期待摊费用、无形资产摊销费用、设计费用、装备调试费用与试验费用、委托外部研究开发费用及其他费用。该指标应与企业有关研究开发会计科目或</a:t>
            </a:r>
            <a:r>
              <a:rPr lang="zh-CN" altLang="zh-CN" sz="2000" dirty="0">
                <a:solidFill>
                  <a:srgbClr val="FF0000"/>
                </a:solidFill>
                <a:latin typeface="楷体" panose="02010609060101010101" pitchFamily="49" charset="-122"/>
                <a:ea typeface="楷体" panose="02010609060101010101" pitchFamily="49" charset="-122"/>
              </a:rPr>
              <a:t>辅助账</a:t>
            </a:r>
            <a:r>
              <a:rPr lang="zh-CN" altLang="zh-CN" sz="2000" dirty="0">
                <a:solidFill>
                  <a:schemeClr val="tx1"/>
                </a:solidFill>
                <a:latin typeface="楷体" panose="02010609060101010101" pitchFamily="49" charset="-122"/>
                <a:ea typeface="楷体" panose="02010609060101010101" pitchFamily="49" charset="-122"/>
              </a:rPr>
              <a:t>中项目有关费用对应</a:t>
            </a:r>
            <a:r>
              <a:rPr lang="zh-CN" altLang="zh-CN" sz="2000" dirty="0" smtClean="0">
                <a:solidFill>
                  <a:schemeClr val="tx1"/>
                </a:solidFill>
                <a:latin typeface="楷体" panose="02010609060101010101" pitchFamily="49" charset="-122"/>
                <a:ea typeface="楷体" panose="02010609060101010101" pitchFamily="49" charset="-122"/>
              </a:rPr>
              <a:t>。</a:t>
            </a:r>
            <a:endParaRPr lang="zh-CN" altLang="en-US" sz="2000" dirty="0">
              <a:solidFill>
                <a:schemeClr val="tx1"/>
              </a:solidFill>
              <a:latin typeface="楷体" panose="02010609060101010101" pitchFamily="49" charset="-122"/>
              <a:ea typeface="楷体" panose="02010609060101010101" pitchFamily="49" charset="-122"/>
            </a:endParaRPr>
          </a:p>
          <a:p>
            <a:pPr eaLnBrk="1" hangingPunct="1">
              <a:lnSpc>
                <a:spcPct val="125000"/>
              </a:lnSpc>
              <a:buFont typeface="Wingdings" panose="05000000000000000000" pitchFamily="2" charset="2"/>
              <a:buNone/>
              <a:defRPr/>
            </a:pPr>
            <a:r>
              <a:rPr lang="en-US" altLang="zh-CN" sz="2000" dirty="0" smtClean="0">
                <a:solidFill>
                  <a:schemeClr val="tx1"/>
                </a:solidFill>
                <a:latin typeface="楷体" panose="02010609060101010101" pitchFamily="49" charset="-122"/>
                <a:ea typeface="楷体" panose="02010609060101010101" pitchFamily="49" charset="-122"/>
              </a:rPr>
              <a:t>②</a:t>
            </a:r>
            <a:r>
              <a:rPr lang="zh-CN" altLang="en-US" sz="2000" dirty="0" smtClean="0">
                <a:solidFill>
                  <a:schemeClr val="tx1"/>
                </a:solidFill>
                <a:latin typeface="楷体" panose="02010609060101010101" pitchFamily="49" charset="-122"/>
                <a:ea typeface="楷体" panose="02010609060101010101" pitchFamily="49" charset="-122"/>
              </a:rPr>
              <a:t>不能简单照搬立项经费，因为项目立项经费通常不包含项目人员工资。 </a:t>
            </a:r>
          </a:p>
          <a:p>
            <a:pPr eaLnBrk="1" hangingPunct="1">
              <a:lnSpc>
                <a:spcPct val="125000"/>
              </a:lnSpc>
              <a:buFont typeface="Wingdings" panose="05000000000000000000" pitchFamily="2" charset="2"/>
              <a:buNone/>
              <a:defRPr/>
            </a:pPr>
            <a:r>
              <a:rPr lang="en-US" altLang="zh-CN" sz="2000" dirty="0" smtClean="0">
                <a:solidFill>
                  <a:schemeClr val="tx1"/>
                </a:solidFill>
                <a:latin typeface="楷体" panose="02010609060101010101" pitchFamily="49" charset="-122"/>
                <a:ea typeface="楷体" panose="02010609060101010101" pitchFamily="49" charset="-122"/>
              </a:rPr>
              <a:t>③</a:t>
            </a:r>
            <a:r>
              <a:rPr lang="zh-CN" altLang="en-US" sz="2000" dirty="0" smtClean="0">
                <a:solidFill>
                  <a:schemeClr val="tx1"/>
                </a:solidFill>
                <a:latin typeface="楷体" panose="02010609060101010101" pitchFamily="49" charset="-122"/>
                <a:ea typeface="楷体" panose="02010609060101010101" pitchFamily="49" charset="-122"/>
              </a:rPr>
              <a:t>对于一些跨年度的科技项目，项目经费内部支出不能把整个项目各个年份累计的总经费照抄进去，只要求填报的本年支出的那部分经费。</a:t>
            </a:r>
          </a:p>
          <a:p>
            <a:pPr eaLnBrk="1" hangingPunct="1">
              <a:lnSpc>
                <a:spcPct val="125000"/>
              </a:lnSpc>
              <a:buFont typeface="Wingdings" panose="05000000000000000000" pitchFamily="2" charset="2"/>
              <a:buNone/>
              <a:defRPr/>
            </a:pPr>
            <a:r>
              <a:rPr lang="en-US" altLang="zh-CN" sz="2000" dirty="0" smtClean="0">
                <a:solidFill>
                  <a:schemeClr val="tx1"/>
                </a:solidFill>
                <a:latin typeface="楷体" panose="02010609060101010101" pitchFamily="49" charset="-122"/>
                <a:ea typeface="楷体" panose="02010609060101010101" pitchFamily="49" charset="-122"/>
              </a:rPr>
              <a:t>10)</a:t>
            </a:r>
            <a:r>
              <a:rPr lang="zh-CN" altLang="en-US" sz="2000" dirty="0" smtClean="0">
                <a:solidFill>
                  <a:schemeClr val="tx1"/>
                </a:solidFill>
                <a:latin typeface="楷体" panose="02010609060101010101" pitchFamily="49" charset="-122"/>
                <a:ea typeface="楷体" panose="02010609060101010101" pitchFamily="49" charset="-122"/>
              </a:rPr>
              <a:t>注意项目人员与经费的匹配性，出现人员很少，经费很大的项目要注意审核。</a:t>
            </a:r>
            <a:endParaRPr lang="en-US" altLang="zh-CN" sz="2000" dirty="0" smtClean="0">
              <a:solidFill>
                <a:schemeClr val="tx1"/>
              </a:solidFill>
              <a:latin typeface="楷体" panose="02010609060101010101" pitchFamily="49" charset="-122"/>
              <a:ea typeface="楷体" panose="02010609060101010101" pitchFamily="49" charset="-122"/>
            </a:endParaRPr>
          </a:p>
          <a:p>
            <a:pPr eaLnBrk="1" hangingPunct="1">
              <a:lnSpc>
                <a:spcPct val="125000"/>
              </a:lnSpc>
              <a:buFont typeface="Wingdings" panose="05000000000000000000" pitchFamily="2" charset="2"/>
              <a:buNone/>
              <a:defRPr/>
            </a:pPr>
            <a:endParaRPr lang="zh-CN" altLang="en-US" sz="1800" dirty="0" smtClean="0">
              <a:latin typeface="楷体" panose="02010609060101010101" pitchFamily="49" charset="-122"/>
              <a:ea typeface="楷体" panose="02010609060101010101" pitchFamily="49" charset="-122"/>
            </a:endParaRPr>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eaLnBrk="1" hangingPunct="1"/>
            <a:r>
              <a:rPr lang="en-US" altLang="zh-CN" sz="2800" cap="none" dirty="0" smtClean="0">
                <a:solidFill>
                  <a:schemeClr val="tx1"/>
                </a:solidFill>
                <a:latin typeface="楷体" panose="02010609060101010101" pitchFamily="49" charset="-122"/>
                <a:ea typeface="楷体" panose="02010609060101010101" pitchFamily="49" charset="-122"/>
              </a:rPr>
              <a:t>2.</a:t>
            </a:r>
            <a:r>
              <a:rPr lang="zh-CN" altLang="en-US" sz="2800" cap="none" dirty="0" smtClean="0">
                <a:solidFill>
                  <a:schemeClr val="tx1"/>
                </a:solidFill>
                <a:latin typeface="楷体" panose="02010609060101010101" pitchFamily="49" charset="-122"/>
                <a:ea typeface="楷体" panose="02010609060101010101" pitchFamily="49" charset="-122"/>
              </a:rPr>
              <a:t>科技活动概况表填报</a:t>
            </a:r>
          </a:p>
        </p:txBody>
      </p:sp>
      <p:sp>
        <p:nvSpPr>
          <p:cNvPr id="28675" name="内容占位符 1"/>
          <p:cNvSpPr>
            <a:spLocks noGrp="1"/>
          </p:cNvSpPr>
          <p:nvPr>
            <p:ph idx="1"/>
          </p:nvPr>
        </p:nvSpPr>
        <p:spPr/>
        <p:txBody>
          <a:bodyPr/>
          <a:lstStyle/>
          <a:p>
            <a:endParaRPr lang="zh-CN" altLang="en-US" smtClean="0">
              <a:latin typeface="楷体" panose="02010609060101010101" pitchFamily="49" charset="-122"/>
              <a:ea typeface="楷体" panose="02010609060101010101" pitchFamily="49" charset="-122"/>
            </a:endParaRPr>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484313"/>
            <a:ext cx="5616575" cy="506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sz="3200" cap="none" dirty="0" smtClean="0">
                <a:solidFill>
                  <a:schemeClr val="tx1"/>
                </a:solidFill>
                <a:latin typeface="楷体" panose="02010609060101010101" pitchFamily="49" charset="-122"/>
                <a:ea typeface="楷体" panose="02010609060101010101" pitchFamily="49" charset="-122"/>
              </a:rPr>
              <a:t>统计内容</a:t>
            </a:r>
            <a:endParaRPr lang="zh-CN" altLang="en-US" sz="3200" dirty="0">
              <a:solidFill>
                <a:schemeClr val="tx1"/>
              </a:solidFill>
              <a:latin typeface="楷体" panose="02010609060101010101" pitchFamily="49" charset="-122"/>
              <a:ea typeface="楷体" panose="02010609060101010101" pitchFamily="49" charset="-122"/>
            </a:endParaRPr>
          </a:p>
        </p:txBody>
      </p:sp>
      <p:sp>
        <p:nvSpPr>
          <p:cNvPr id="29699" name="内容占位符 2"/>
          <p:cNvSpPr>
            <a:spLocks noGrp="1"/>
          </p:cNvSpPr>
          <p:nvPr>
            <p:ph idx="1"/>
          </p:nvPr>
        </p:nvSpPr>
        <p:spPr>
          <a:xfrm>
            <a:off x="609599" y="1484784"/>
            <a:ext cx="6347714" cy="4556579"/>
          </a:xfrm>
        </p:spPr>
        <p:txBody>
          <a:bodyPr>
            <a:normAutofit/>
          </a:bodyPr>
          <a:lstStyle/>
          <a:p>
            <a:r>
              <a:rPr lang="zh-CN" altLang="en-US" sz="2400" dirty="0">
                <a:solidFill>
                  <a:schemeClr val="tx1"/>
                </a:solidFill>
                <a:latin typeface="楷体" panose="02010609060101010101" pitchFamily="49" charset="-122"/>
                <a:ea typeface="楷体" panose="02010609060101010101" pitchFamily="49" charset="-122"/>
              </a:rPr>
              <a:t>科技活动人员情况</a:t>
            </a:r>
          </a:p>
          <a:p>
            <a:r>
              <a:rPr lang="zh-CN" altLang="en-US" sz="2400" dirty="0">
                <a:solidFill>
                  <a:schemeClr val="tx1"/>
                </a:solidFill>
                <a:latin typeface="楷体" panose="02010609060101010101" pitchFamily="49" charset="-122"/>
                <a:ea typeface="楷体" panose="02010609060101010101" pitchFamily="49" charset="-122"/>
              </a:rPr>
              <a:t>科技活动费用情况</a:t>
            </a:r>
            <a:endParaRPr lang="en-US"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科技活动资产情况</a:t>
            </a:r>
            <a:endParaRPr lang="en-US"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企业办（境内）科技机构情况</a:t>
            </a:r>
          </a:p>
          <a:p>
            <a:r>
              <a:rPr lang="zh-CN" altLang="en-US" sz="2400" dirty="0">
                <a:solidFill>
                  <a:schemeClr val="tx1"/>
                </a:solidFill>
                <a:latin typeface="楷体" panose="02010609060101010101" pitchFamily="49" charset="-122"/>
                <a:ea typeface="楷体" panose="02010609060101010101" pitchFamily="49" charset="-122"/>
              </a:rPr>
              <a:t>科技活动产出及相关情况</a:t>
            </a:r>
            <a:endParaRPr lang="en-US"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技术合同交易情况</a:t>
            </a:r>
          </a:p>
          <a:p>
            <a:r>
              <a:rPr lang="zh-CN" altLang="en-US" sz="2400" dirty="0">
                <a:solidFill>
                  <a:schemeClr val="tx1"/>
                </a:solidFill>
                <a:latin typeface="楷体" panose="02010609060101010101" pitchFamily="49" charset="-122"/>
                <a:ea typeface="楷体" panose="02010609060101010101" pitchFamily="49" charset="-122"/>
              </a:rPr>
              <a:t>其他相关情况</a:t>
            </a:r>
          </a:p>
        </p:txBody>
      </p:sp>
    </p:spTree>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67600" cy="706437"/>
          </a:xfrm>
        </p:spPr>
        <p:txBody>
          <a:bodyPr/>
          <a:lstStyle/>
          <a:p>
            <a:pPr eaLnBrk="1" fontAlgn="auto" hangingPunct="1">
              <a:spcAft>
                <a:spcPts val="0"/>
              </a:spcAft>
              <a:defRPr/>
            </a:pPr>
            <a:r>
              <a:rPr lang="zh-CN" altLang="en-US" dirty="0" smtClean="0">
                <a:solidFill>
                  <a:schemeClr val="tx1"/>
                </a:solidFill>
                <a:latin typeface="楷体" panose="02010609060101010101" pitchFamily="49" charset="-122"/>
                <a:ea typeface="楷体" panose="02010609060101010101" pitchFamily="49" charset="-122"/>
              </a:rPr>
              <a:t>注意事项</a:t>
            </a:r>
            <a:endParaRPr lang="zh-CN" altLang="en-US" dirty="0">
              <a:solidFill>
                <a:schemeClr val="tx1"/>
              </a:solidFill>
              <a:latin typeface="楷体" panose="02010609060101010101" pitchFamily="49" charset="-122"/>
              <a:ea typeface="楷体" panose="02010609060101010101" pitchFamily="49" charset="-122"/>
            </a:endParaRPr>
          </a:p>
        </p:txBody>
      </p:sp>
      <p:sp>
        <p:nvSpPr>
          <p:cNvPr id="30723" name="内容占位符 2"/>
          <p:cNvSpPr>
            <a:spLocks noGrp="1"/>
          </p:cNvSpPr>
          <p:nvPr>
            <p:ph idx="1"/>
          </p:nvPr>
        </p:nvSpPr>
        <p:spPr>
          <a:xfrm>
            <a:off x="457200" y="981075"/>
            <a:ext cx="7467600" cy="5492750"/>
          </a:xfrm>
        </p:spPr>
        <p:txBody>
          <a:bodyPr/>
          <a:lstStyle/>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1)</a:t>
            </a:r>
            <a:r>
              <a:rPr lang="zh-CN" altLang="en-US" sz="2000" dirty="0" smtClean="0">
                <a:solidFill>
                  <a:schemeClr val="tx1"/>
                </a:solidFill>
                <a:latin typeface="楷体" panose="02010609060101010101" pitchFamily="49" charset="-122"/>
                <a:ea typeface="楷体" panose="02010609060101010101" pitchFamily="49" charset="-122"/>
              </a:rPr>
              <a:t>拥有有效专利数</a:t>
            </a:r>
            <a:r>
              <a:rPr lang="en-US" altLang="zh-CN" sz="2000" dirty="0" smtClean="0">
                <a:solidFill>
                  <a:schemeClr val="tx1"/>
                </a:solidFill>
                <a:latin typeface="楷体" panose="02010609060101010101" pitchFamily="49" charset="-122"/>
                <a:ea typeface="楷体" panose="02010609060101010101" pitchFamily="49" charset="-122"/>
              </a:rPr>
              <a:t>(qj83)</a:t>
            </a:r>
            <a:r>
              <a:rPr lang="zh-CN" altLang="en-US" sz="2000" dirty="0" smtClean="0">
                <a:solidFill>
                  <a:schemeClr val="tx1"/>
                </a:solidFill>
                <a:latin typeface="楷体" panose="02010609060101010101" pitchFamily="49" charset="-122"/>
                <a:ea typeface="楷体" panose="02010609060101010101" pitchFamily="49" charset="-122"/>
              </a:rPr>
              <a:t>应 </a:t>
            </a:r>
            <a:r>
              <a:rPr lang="en-US" altLang="zh-CN" sz="2000" dirty="0" smtClean="0">
                <a:solidFill>
                  <a:schemeClr val="tx1"/>
                </a:solidFill>
                <a:latin typeface="楷体" panose="02010609060101010101" pitchFamily="49" charset="-122"/>
                <a:ea typeface="楷体" panose="02010609060101010101" pitchFamily="49" charset="-122"/>
              </a:rPr>
              <a:t>= </a:t>
            </a:r>
            <a:r>
              <a:rPr lang="zh-CN" altLang="en-US" sz="2000" dirty="0" smtClean="0">
                <a:solidFill>
                  <a:schemeClr val="tx1"/>
                </a:solidFill>
                <a:latin typeface="楷体" panose="02010609060101010101" pitchFamily="49" charset="-122"/>
                <a:ea typeface="楷体" panose="02010609060101010101" pitchFamily="49" charset="-122"/>
              </a:rPr>
              <a:t>上年有效专利数 </a:t>
            </a:r>
            <a:r>
              <a:rPr lang="en-US" altLang="zh-CN" sz="2000" dirty="0" smtClean="0">
                <a:solidFill>
                  <a:schemeClr val="tx1"/>
                </a:solidFill>
                <a:latin typeface="楷体" panose="02010609060101010101" pitchFamily="49" charset="-122"/>
                <a:ea typeface="楷体" panose="02010609060101010101" pitchFamily="49" charset="-122"/>
              </a:rPr>
              <a:t>+ </a:t>
            </a:r>
            <a:r>
              <a:rPr lang="zh-CN" altLang="en-US" sz="2000" dirty="0" smtClean="0">
                <a:solidFill>
                  <a:schemeClr val="tx1"/>
                </a:solidFill>
                <a:latin typeface="楷体" panose="02010609060101010101" pitchFamily="49" charset="-122"/>
                <a:ea typeface="楷体" panose="02010609060101010101" pitchFamily="49" charset="-122"/>
              </a:rPr>
              <a:t>当年专利授权数</a:t>
            </a:r>
            <a:r>
              <a:rPr lang="en-US" altLang="zh-CN" sz="2000" dirty="0" smtClean="0">
                <a:solidFill>
                  <a:schemeClr val="tx1"/>
                </a:solidFill>
                <a:latin typeface="楷体" panose="02010609060101010101" pitchFamily="49" charset="-122"/>
                <a:ea typeface="楷体" panose="02010609060101010101" pitchFamily="49" charset="-122"/>
              </a:rPr>
              <a:t>(qj74)</a:t>
            </a:r>
            <a:r>
              <a:rPr lang="zh-CN" altLang="en-US"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pPr eaLnBrk="1" hangingPunct="1">
              <a:lnSpc>
                <a:spcPct val="125000"/>
              </a:lnSpc>
              <a:buFont typeface="Wingdings" panose="05000000000000000000" pitchFamily="2" charset="2"/>
              <a:buChar char="Ø"/>
            </a:pPr>
            <a:r>
              <a:rPr lang="zh-CN" altLang="en-US" sz="2000" dirty="0" smtClean="0">
                <a:solidFill>
                  <a:schemeClr val="tx1"/>
                </a:solidFill>
                <a:latin typeface="楷体" panose="02010609060101010101" pitchFamily="49" charset="-122"/>
                <a:ea typeface="楷体" panose="02010609060101010101" pitchFamily="49" charset="-122"/>
              </a:rPr>
              <a:t>拥有有效发明专利</a:t>
            </a:r>
            <a:r>
              <a:rPr lang="en-US" altLang="zh-CN" sz="2000" dirty="0" smtClean="0">
                <a:solidFill>
                  <a:schemeClr val="tx1"/>
                </a:solidFill>
                <a:latin typeface="楷体" panose="02010609060101010101" pitchFamily="49" charset="-122"/>
                <a:ea typeface="楷体" panose="02010609060101010101" pitchFamily="49" charset="-122"/>
              </a:rPr>
              <a:t>(qj73)</a:t>
            </a:r>
          </a:p>
          <a:p>
            <a:pPr eaLnBrk="1" hangingPunct="1">
              <a:lnSpc>
                <a:spcPct val="125000"/>
              </a:lnSpc>
              <a:buFont typeface="Wingdings" panose="05000000000000000000" pitchFamily="2" charset="2"/>
              <a:buChar char="Ø"/>
            </a:pPr>
            <a:r>
              <a:rPr lang="zh-CN" altLang="en-US" sz="2000" dirty="0" smtClean="0">
                <a:solidFill>
                  <a:schemeClr val="tx1"/>
                </a:solidFill>
                <a:latin typeface="楷体" panose="02010609060101010101" pitchFamily="49" charset="-122"/>
                <a:ea typeface="楷体" panose="02010609060101010101" pitchFamily="49" charset="-122"/>
              </a:rPr>
              <a:t>拥有软件著作权</a:t>
            </a:r>
            <a:r>
              <a:rPr lang="en-US" altLang="zh-CN" sz="2000" dirty="0" smtClean="0">
                <a:solidFill>
                  <a:schemeClr val="tx1"/>
                </a:solidFill>
                <a:latin typeface="楷体" panose="02010609060101010101" pitchFamily="49" charset="-122"/>
                <a:ea typeface="楷体" panose="02010609060101010101" pitchFamily="49" charset="-122"/>
              </a:rPr>
              <a:t>(QJ85)</a:t>
            </a:r>
          </a:p>
          <a:p>
            <a:pPr eaLnBrk="1" hangingPunct="1">
              <a:lnSpc>
                <a:spcPct val="125000"/>
              </a:lnSpc>
              <a:buFont typeface="Wingdings" panose="05000000000000000000" pitchFamily="2" charset="2"/>
              <a:buChar char="Ø"/>
            </a:pPr>
            <a:r>
              <a:rPr lang="zh-CN" altLang="en-US" sz="2000" dirty="0" smtClean="0">
                <a:solidFill>
                  <a:schemeClr val="tx1"/>
                </a:solidFill>
                <a:latin typeface="楷体" panose="02010609060101010101" pitchFamily="49" charset="-122"/>
                <a:ea typeface="楷体" panose="02010609060101010101" pitchFamily="49" charset="-122"/>
              </a:rPr>
              <a:t>期末拥有注册商标</a:t>
            </a:r>
            <a:r>
              <a:rPr lang="en-US" altLang="zh-CN" sz="2000" dirty="0" smtClean="0">
                <a:solidFill>
                  <a:schemeClr val="tx1"/>
                </a:solidFill>
                <a:latin typeface="楷体" panose="02010609060101010101" pitchFamily="49" charset="-122"/>
                <a:ea typeface="楷体" panose="02010609060101010101" pitchFamily="49" charset="-122"/>
              </a:rPr>
              <a:t>(QJ79)</a:t>
            </a:r>
          </a:p>
          <a:p>
            <a:pPr eaLnBrk="1" hangingPunct="1">
              <a:lnSpc>
                <a:spcPct val="125000"/>
              </a:lnSpc>
              <a:buFont typeface="Wingdings" panose="05000000000000000000" pitchFamily="2" charset="2"/>
              <a:buChar char="Ø"/>
            </a:pPr>
            <a:r>
              <a:rPr lang="en-US" altLang="zh-CN" sz="2000" dirty="0" smtClean="0">
                <a:solidFill>
                  <a:schemeClr val="tx1"/>
                </a:solidFill>
                <a:latin typeface="楷体" panose="02010609060101010101" pitchFamily="49" charset="-122"/>
                <a:ea typeface="楷体" panose="02010609060101010101" pitchFamily="49" charset="-122"/>
              </a:rPr>
              <a:t>……</a:t>
            </a:r>
            <a:endParaRPr lang="zh-CN" altLang="en-US" sz="2000" dirty="0" smtClean="0">
              <a:solidFill>
                <a:schemeClr val="tx1"/>
              </a:solidFill>
              <a:latin typeface="楷体" panose="02010609060101010101" pitchFamily="49" charset="-122"/>
              <a:ea typeface="楷体" panose="02010609060101010101" pitchFamily="49" charset="-122"/>
            </a:endParaRPr>
          </a:p>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2)</a:t>
            </a:r>
            <a:r>
              <a:rPr lang="zh-CN" altLang="en-US" sz="2000" dirty="0" smtClean="0">
                <a:solidFill>
                  <a:schemeClr val="tx1"/>
                </a:solidFill>
                <a:latin typeface="楷体" panose="02010609060101010101" pitchFamily="49" charset="-122"/>
                <a:ea typeface="楷体" panose="02010609060101010101" pitchFamily="49" charset="-122"/>
              </a:rPr>
              <a:t>所有专利都是当年授权的专利并且当年被实施，需要核实。</a:t>
            </a:r>
          </a:p>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3)</a:t>
            </a:r>
            <a:r>
              <a:rPr lang="zh-CN" altLang="en-US" sz="2000" dirty="0" smtClean="0">
                <a:solidFill>
                  <a:schemeClr val="tx1"/>
                </a:solidFill>
                <a:latin typeface="楷体" panose="02010609060101010101" pitchFamily="49" charset="-122"/>
                <a:ea typeface="楷体" panose="02010609060101010101" pitchFamily="49" charset="-122"/>
              </a:rPr>
              <a:t>期末机构数过大，需要核实</a:t>
            </a:r>
            <a:r>
              <a:rPr lang="zh-CN" altLang="zh-CN"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pPr eaLnBrk="1" hangingPunct="1">
              <a:lnSpc>
                <a:spcPct val="125000"/>
              </a:lnSpc>
              <a:buFont typeface="Wingdings" panose="05000000000000000000" pitchFamily="2" charset="2"/>
              <a:buNone/>
            </a:pPr>
            <a:r>
              <a:rPr lang="en-US" altLang="zh-CN" sz="2000" dirty="0" smtClean="0">
                <a:solidFill>
                  <a:schemeClr val="tx1"/>
                </a:solidFill>
                <a:latin typeface="楷体" panose="02010609060101010101" pitchFamily="49" charset="-122"/>
                <a:ea typeface="楷体" panose="02010609060101010101" pitchFamily="49" charset="-122"/>
              </a:rPr>
              <a:t>4)</a:t>
            </a:r>
            <a:r>
              <a:rPr lang="zh-CN" altLang="en-US" sz="2000" dirty="0" smtClean="0">
                <a:solidFill>
                  <a:schemeClr val="tx1"/>
                </a:solidFill>
                <a:latin typeface="楷体" panose="02010609060101010101" pitchFamily="49" charset="-122"/>
                <a:ea typeface="楷体" panose="02010609060101010101" pitchFamily="49" charset="-122"/>
              </a:rPr>
              <a:t>新产品情况如实填写。</a:t>
            </a:r>
            <a:endParaRPr lang="zh-CN" altLang="en-US" sz="220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r>
              <a:rPr lang="zh-CN" altLang="en-US" sz="4400" cap="none" smtClean="0">
                <a:solidFill>
                  <a:schemeClr val="tx1"/>
                </a:solidFill>
                <a:latin typeface="楷体" panose="02010609060101010101" pitchFamily="49" charset="-122"/>
                <a:ea typeface="楷体" panose="02010609060101010101" pitchFamily="49" charset="-122"/>
              </a:rPr>
              <a:t>主要内容</a:t>
            </a:r>
          </a:p>
        </p:txBody>
      </p:sp>
      <p:sp>
        <p:nvSpPr>
          <p:cNvPr id="10243" name="Rectangle 3"/>
          <p:cNvSpPr>
            <a:spLocks noGrp="1"/>
          </p:cNvSpPr>
          <p:nvPr>
            <p:ph idx="1"/>
          </p:nvPr>
        </p:nvSpPr>
        <p:spPr>
          <a:xfrm>
            <a:off x="1116013" y="1600200"/>
            <a:ext cx="6808787" cy="4873625"/>
          </a:xfrm>
        </p:spPr>
        <p:txBody>
          <a:bodyPr/>
          <a:lstStyle/>
          <a:p>
            <a:pPr eaLnBrk="1" hangingPunct="1"/>
            <a:r>
              <a:rPr lang="zh-CN" altLang="en-US" sz="3200" dirty="0" smtClean="0">
                <a:solidFill>
                  <a:schemeClr val="tx1"/>
                </a:solidFill>
                <a:latin typeface="楷体" panose="02010609060101010101" pitchFamily="49" charset="-122"/>
                <a:ea typeface="楷体" panose="02010609060101010101" pitchFamily="49" charset="-122"/>
              </a:rPr>
              <a:t>高新技术企业报表</a:t>
            </a:r>
            <a:endParaRPr lang="en-US" altLang="zh-CN" sz="3200" dirty="0" smtClean="0">
              <a:solidFill>
                <a:schemeClr val="tx1"/>
              </a:solidFill>
              <a:latin typeface="楷体" panose="02010609060101010101" pitchFamily="49" charset="-122"/>
              <a:ea typeface="楷体" panose="02010609060101010101" pitchFamily="49" charset="-122"/>
            </a:endParaRPr>
          </a:p>
          <a:p>
            <a:pPr eaLnBrk="1" hangingPunct="1"/>
            <a:r>
              <a:rPr lang="zh-CN" altLang="en-US" sz="3200" dirty="0" smtClean="0">
                <a:solidFill>
                  <a:schemeClr val="tx1"/>
                </a:solidFill>
                <a:latin typeface="楷体" panose="02010609060101010101" pitchFamily="49" charset="-122"/>
                <a:ea typeface="楷体" panose="02010609060101010101" pitchFamily="49" charset="-122"/>
              </a:rPr>
              <a:t>网报培训</a:t>
            </a:r>
            <a:endParaRPr lang="en-US" altLang="zh-CN" sz="3200" dirty="0" smtClean="0">
              <a:solidFill>
                <a:schemeClr val="tx1"/>
              </a:solidFill>
              <a:latin typeface="楷体" panose="02010609060101010101" pitchFamily="49" charset="-122"/>
              <a:ea typeface="楷体" panose="02010609060101010101" pitchFamily="49" charset="-122"/>
            </a:endParaRPr>
          </a:p>
          <a:p>
            <a:endParaRPr lang="zh-CN" altLang="en-US" dirty="0" smtClean="0">
              <a:latin typeface="楷体" panose="02010609060101010101" pitchFamily="49" charset="-122"/>
              <a:ea typeface="楷体" panose="02010609060101010101" pitchFamily="49" charset="-122"/>
            </a:endParaRPr>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467544" y="548680"/>
            <a:ext cx="7834313" cy="91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tLang="zh-CN" sz="3400" cap="none" dirty="0" smtClean="0">
                <a:solidFill>
                  <a:schemeClr val="tx1"/>
                </a:solidFill>
                <a:latin typeface="楷体" panose="02010609060101010101" pitchFamily="49" charset="-122"/>
                <a:ea typeface="楷体" panose="02010609060101010101" pitchFamily="49" charset="-122"/>
              </a:rPr>
              <a:t>3.</a:t>
            </a:r>
            <a:r>
              <a:rPr lang="zh-CN" altLang="zh-CN" sz="3400" cap="none" dirty="0" smtClean="0">
                <a:solidFill>
                  <a:schemeClr val="tx1"/>
                </a:solidFill>
                <a:latin typeface="楷体" panose="02010609060101010101" pitchFamily="49" charset="-122"/>
                <a:ea typeface="楷体" panose="02010609060101010101" pitchFamily="49" charset="-122"/>
              </a:rPr>
              <a:t>科技项目表和科技活动表的关系</a:t>
            </a:r>
            <a:endParaRPr lang="zh-CN" altLang="en-US" sz="3400" cap="none" dirty="0" smtClean="0">
              <a:solidFill>
                <a:schemeClr val="tx1"/>
              </a:solidFill>
              <a:latin typeface="楷体" panose="02010609060101010101" pitchFamily="49" charset="-122"/>
              <a:ea typeface="楷体" panose="02010609060101010101" pitchFamily="49" charset="-122"/>
            </a:endParaRPr>
          </a:p>
        </p:txBody>
      </p:sp>
      <p:sp>
        <p:nvSpPr>
          <p:cNvPr id="31747" name="Rectangle 3"/>
          <p:cNvSpPr>
            <a:spLocks noGrp="1" noChangeArrowheads="1"/>
          </p:cNvSpPr>
          <p:nvPr>
            <p:ph type="body" idx="4294967295"/>
          </p:nvPr>
        </p:nvSpPr>
        <p:spPr>
          <a:xfrm>
            <a:off x="683568" y="1989138"/>
            <a:ext cx="6934845" cy="4176712"/>
          </a:xfrm>
        </p:spPr>
        <p:txBody>
          <a:bodyPr/>
          <a:lstStyle/>
          <a:p>
            <a:pPr eaLnBrk="1" hangingPunct="1">
              <a:lnSpc>
                <a:spcPct val="125000"/>
              </a:lnSpc>
              <a:buClrTx/>
              <a:buFontTx/>
              <a:buNone/>
            </a:pPr>
            <a:r>
              <a:rPr lang="zh-CN" altLang="zh-CN" sz="2200" dirty="0" smtClean="0">
                <a:solidFill>
                  <a:schemeClr val="tx1"/>
                </a:solidFill>
                <a:latin typeface="楷体" panose="02010609060101010101" pitchFamily="49" charset="-122"/>
                <a:ea typeface="楷体" panose="02010609060101010101" pitchFamily="49" charset="-122"/>
              </a:rPr>
              <a:t>1</a:t>
            </a:r>
            <a:r>
              <a:rPr lang="en-US" altLang="zh-CN" sz="2200" dirty="0" smtClean="0">
                <a:solidFill>
                  <a:schemeClr val="tx1"/>
                </a:solidFill>
                <a:latin typeface="楷体" panose="02010609060101010101" pitchFamily="49" charset="-122"/>
                <a:ea typeface="楷体" panose="02010609060101010101" pitchFamily="49" charset="-122"/>
              </a:rPr>
              <a:t>)</a:t>
            </a:r>
            <a:r>
              <a:rPr lang="zh-CN" altLang="zh-CN" sz="2200" dirty="0" smtClean="0">
                <a:solidFill>
                  <a:schemeClr val="tx1"/>
                </a:solidFill>
                <a:latin typeface="楷体" panose="02010609060101010101" pitchFamily="49" charset="-122"/>
                <a:ea typeface="楷体" panose="02010609060101010101" pitchFamily="49" charset="-122"/>
              </a:rPr>
              <a:t>科技项目表的数据是填报科技活动表的基础</a:t>
            </a:r>
          </a:p>
          <a:p>
            <a:pPr eaLnBrk="1" hangingPunct="1">
              <a:lnSpc>
                <a:spcPct val="125000"/>
              </a:lnSpc>
              <a:buClrTx/>
              <a:buFontTx/>
              <a:buNone/>
            </a:pPr>
            <a:r>
              <a:rPr lang="zh-CN" altLang="zh-CN" sz="2200" dirty="0" smtClean="0">
                <a:solidFill>
                  <a:schemeClr val="tx1"/>
                </a:solidFill>
                <a:latin typeface="楷体" panose="02010609060101010101" pitchFamily="49" charset="-122"/>
                <a:ea typeface="楷体" panose="02010609060101010101" pitchFamily="49" charset="-122"/>
              </a:rPr>
              <a:t>2</a:t>
            </a:r>
            <a:r>
              <a:rPr lang="en-US" altLang="zh-CN" sz="2200" dirty="0" smtClean="0">
                <a:solidFill>
                  <a:schemeClr val="tx1"/>
                </a:solidFill>
                <a:latin typeface="楷体" panose="02010609060101010101" pitchFamily="49" charset="-122"/>
                <a:ea typeface="楷体" panose="02010609060101010101" pitchFamily="49" charset="-122"/>
              </a:rPr>
              <a:t>)</a:t>
            </a:r>
            <a:r>
              <a:rPr lang="zh-CN" altLang="zh-CN" sz="2200" dirty="0" smtClean="0">
                <a:solidFill>
                  <a:schemeClr val="tx1"/>
                </a:solidFill>
                <a:latin typeface="楷体" panose="02010609060101010101" pitchFamily="49" charset="-122"/>
                <a:ea typeface="楷体" panose="02010609060101010101" pitchFamily="49" charset="-122"/>
              </a:rPr>
              <a:t>科技项目表的全部项目人员和经费之和与科技活动表的人员和经费应该差距不可能太大。</a:t>
            </a:r>
            <a:endParaRPr lang="zh-CN" altLang="en-US" sz="2200" dirty="0" smtClean="0">
              <a:solidFill>
                <a:schemeClr val="tx1"/>
              </a:solidFill>
              <a:latin typeface="楷体" panose="02010609060101010101" pitchFamily="49" charset="-122"/>
              <a:ea typeface="楷体" panose="02010609060101010101" pitchFamily="49" charset="-122"/>
            </a:endParaRPr>
          </a:p>
          <a:p>
            <a:pPr eaLnBrk="1" hangingPunct="1">
              <a:buClrTx/>
              <a:buFontTx/>
              <a:buNone/>
            </a:pPr>
            <a:r>
              <a:rPr lang="zh-CN" altLang="en-US" sz="2800" dirty="0" smtClean="0">
                <a:solidFill>
                  <a:schemeClr val="tx1"/>
                </a:solidFill>
                <a:latin typeface="楷体_GB2312" pitchFamily="49" charset="-122"/>
                <a:ea typeface="楷体_GB2312" pitchFamily="49" charset="-122"/>
              </a:rPr>
              <a:t>　</a:t>
            </a:r>
            <a:endParaRPr lang="zh-CN" altLang="en-US" sz="2000" dirty="0" smtClean="0">
              <a:solidFill>
                <a:schemeClr val="tx1"/>
              </a:solidFill>
              <a:latin typeface="楷体_GB2312" pitchFamily="49" charset="-122"/>
              <a:ea typeface="楷体_GB2312" pitchFamily="49" charset="-122"/>
            </a:endParaRPr>
          </a:p>
        </p:txBody>
      </p:sp>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3200" cap="none" dirty="0" smtClean="0">
                <a:solidFill>
                  <a:schemeClr val="tx1"/>
                </a:solidFill>
                <a:latin typeface="华文楷体" panose="02010600040101010101" pitchFamily="2" charset="-122"/>
                <a:ea typeface="华文楷体" panose="02010600040101010101" pitchFamily="2" charset="-122"/>
              </a:rPr>
              <a:t>二、</a:t>
            </a:r>
            <a:r>
              <a:rPr lang="zh-CN" altLang="en-US" sz="3200" cap="none" dirty="0">
                <a:solidFill>
                  <a:schemeClr val="tx1"/>
                </a:solidFill>
                <a:latin typeface="华文楷体" panose="02010600040101010101" pitchFamily="2" charset="-122"/>
                <a:ea typeface="华文楷体" panose="02010600040101010101" pitchFamily="2" charset="-122"/>
              </a:rPr>
              <a:t>网报培训</a:t>
            </a:r>
            <a:endParaRPr lang="zh-CN" altLang="en-US" sz="3200" dirty="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683568" y="1412777"/>
            <a:ext cx="6347714" cy="4364996"/>
          </a:xfrm>
        </p:spPr>
        <p:txBody>
          <a:bodyPr>
            <a:normAutofit/>
          </a:bodyPr>
          <a:lstStyle/>
          <a:p>
            <a:r>
              <a:rPr lang="zh-CN" altLang="en-US" sz="2800" dirty="0">
                <a:solidFill>
                  <a:schemeClr val="tx1"/>
                </a:solidFill>
                <a:latin typeface="华文楷体" panose="02010600040101010101" pitchFamily="2" charset="-122"/>
                <a:ea typeface="华文楷体" panose="02010600040101010101" pitchFamily="2" charset="-122"/>
              </a:rPr>
              <a:t>火炬年报网址</a:t>
            </a:r>
            <a:r>
              <a:rPr lang="zh-CN" altLang="en-US" sz="2800" dirty="0" smtClean="0">
                <a:solidFill>
                  <a:schemeClr val="tx1"/>
                </a:solidFill>
                <a:latin typeface="华文楷体" panose="02010600040101010101" pitchFamily="2" charset="-122"/>
                <a:ea typeface="华文楷体" panose="02010600040101010101" pitchFamily="2" charset="-122"/>
              </a:rPr>
              <a:t>：</a:t>
            </a:r>
            <a:r>
              <a:rPr lang="en-US" altLang="zh-CN" sz="2800" dirty="0">
                <a:solidFill>
                  <a:schemeClr val="tx1"/>
                </a:solidFill>
                <a:latin typeface="华文楷体" panose="02010600040101010101" pitchFamily="2" charset="-122"/>
                <a:ea typeface="华文楷体" panose="02010600040101010101" pitchFamily="2" charset="-122"/>
              </a:rPr>
              <a:t>https://tyrz.chinatorch.org.cn</a:t>
            </a:r>
          </a:p>
          <a:p>
            <a:pPr marL="0" indent="0">
              <a:buNone/>
            </a:pPr>
            <a:endParaRPr lang="zh-CN" altLang="en-US" dirty="0"/>
          </a:p>
        </p:txBody>
      </p:sp>
    </p:spTree>
    <p:extLst>
      <p:ext uri="{BB962C8B-B14F-4D97-AF65-F5344CB8AC3E}">
        <p14:creationId xmlns:p14="http://schemas.microsoft.com/office/powerpoint/2010/main" val="9347928"/>
      </p:ext>
    </p:extLst>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内容占位符 2"/>
          <p:cNvSpPr>
            <a:spLocks noGrp="1"/>
          </p:cNvSpPr>
          <p:nvPr>
            <p:ph idx="1"/>
          </p:nvPr>
        </p:nvSpPr>
        <p:spPr>
          <a:xfrm>
            <a:off x="395536" y="545847"/>
            <a:ext cx="7467600" cy="531812"/>
          </a:xfrm>
        </p:spPr>
        <p:txBody>
          <a:bodyPr>
            <a:normAutofit/>
          </a:bodyPr>
          <a:lstStyle/>
          <a:p>
            <a:r>
              <a:rPr lang="zh-CN" altLang="en-US" sz="2800" b="1" dirty="0" smtClean="0">
                <a:latin typeface="华文楷体" panose="02010600040101010101" pitchFamily="2" charset="-122"/>
                <a:ea typeface="华文楷体" panose="02010600040101010101" pitchFamily="2" charset="-122"/>
              </a:rPr>
              <a:t>企业登录和账号密码</a:t>
            </a:r>
            <a:endParaRPr lang="en-US" altLang="zh-CN" sz="2800" b="1" dirty="0" smtClean="0">
              <a:latin typeface="华文楷体" panose="02010600040101010101" pitchFamily="2" charset="-122"/>
              <a:ea typeface="华文楷体" panose="02010600040101010101" pitchFamily="2" charset="-122"/>
            </a:endParaRPr>
          </a:p>
        </p:txBody>
      </p:sp>
      <p:sp>
        <p:nvSpPr>
          <p:cNvPr id="4" name="圆角矩形 3"/>
          <p:cNvSpPr/>
          <p:nvPr/>
        </p:nvSpPr>
        <p:spPr>
          <a:xfrm>
            <a:off x="1706042" y="1495990"/>
            <a:ext cx="3096344" cy="936104"/>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1800" dirty="0">
                <a:solidFill>
                  <a:schemeClr val="bg1"/>
                </a:solidFill>
                <a:latin typeface="华文楷体" panose="02010600040101010101" pitchFamily="2" charset="-122"/>
                <a:ea typeface="华文楷体" panose="02010600040101010101" pitchFamily="2" charset="-122"/>
              </a:rPr>
              <a:t>企业管理员</a:t>
            </a:r>
            <a:endParaRPr lang="en-US" altLang="zh-CN" sz="1800" dirty="0">
              <a:solidFill>
                <a:schemeClr val="bg1"/>
              </a:solidFill>
              <a:latin typeface="华文楷体" panose="02010600040101010101" pitchFamily="2" charset="-122"/>
              <a:ea typeface="华文楷体" panose="02010600040101010101" pitchFamily="2" charset="-122"/>
            </a:endParaRPr>
          </a:p>
          <a:p>
            <a:pPr>
              <a:defRPr/>
            </a:pPr>
            <a:r>
              <a:rPr lang="zh-CN" altLang="en-US" sz="1800" dirty="0">
                <a:solidFill>
                  <a:schemeClr val="bg1"/>
                </a:solidFill>
                <a:latin typeface="华文楷体" panose="02010600040101010101" pitchFamily="2" charset="-122"/>
                <a:ea typeface="华文楷体" panose="02010600040101010101" pitchFamily="2" charset="-122"/>
              </a:rPr>
              <a:t>账号：</a:t>
            </a:r>
            <a:r>
              <a:rPr lang="zh-CN" altLang="en-US" sz="1800" dirty="0" smtClean="0">
                <a:solidFill>
                  <a:schemeClr val="bg1"/>
                </a:solidFill>
                <a:latin typeface="华文楷体" panose="02010600040101010101" pitchFamily="2" charset="-122"/>
                <a:ea typeface="华文楷体" panose="02010600040101010101" pitchFamily="2" charset="-122"/>
              </a:rPr>
              <a:t>社会信用代码</a:t>
            </a:r>
            <a:endParaRPr lang="en-US" altLang="zh-CN" sz="1800" dirty="0">
              <a:solidFill>
                <a:schemeClr val="bg1"/>
              </a:solidFill>
              <a:latin typeface="华文楷体" panose="02010600040101010101" pitchFamily="2" charset="-122"/>
              <a:ea typeface="华文楷体" panose="02010600040101010101" pitchFamily="2" charset="-122"/>
            </a:endParaRPr>
          </a:p>
          <a:p>
            <a:pPr>
              <a:defRPr/>
            </a:pPr>
            <a:r>
              <a:rPr lang="zh-CN" altLang="en-US" sz="1800" dirty="0">
                <a:solidFill>
                  <a:schemeClr val="bg1"/>
                </a:solidFill>
                <a:latin typeface="华文楷体" panose="02010600040101010101" pitchFamily="2" charset="-122"/>
                <a:ea typeface="华文楷体" panose="02010600040101010101" pitchFamily="2" charset="-122"/>
              </a:rPr>
              <a:t>密码：原密码</a:t>
            </a:r>
            <a:r>
              <a:rPr lang="en-US" altLang="zh-CN" sz="1200" dirty="0">
                <a:solidFill>
                  <a:schemeClr val="bg1"/>
                </a:solidFill>
                <a:latin typeface="华文楷体" panose="02010600040101010101" pitchFamily="2" charset="-122"/>
                <a:ea typeface="华文楷体" panose="02010600040101010101" pitchFamily="2" charset="-122"/>
              </a:rPr>
              <a:t>(</a:t>
            </a:r>
            <a:r>
              <a:rPr lang="zh-CN" altLang="en-US" sz="1200" dirty="0">
                <a:solidFill>
                  <a:schemeClr val="bg1"/>
                </a:solidFill>
                <a:latin typeface="华文楷体" panose="02010600040101010101" pitchFamily="2" charset="-122"/>
                <a:ea typeface="华文楷体" panose="02010600040101010101" pitchFamily="2" charset="-122"/>
              </a:rPr>
              <a:t>火炬中心办理业务</a:t>
            </a:r>
            <a:r>
              <a:rPr lang="en-US" altLang="zh-CN" sz="1200" dirty="0">
                <a:solidFill>
                  <a:schemeClr val="bg1"/>
                </a:solidFill>
                <a:latin typeface="华文楷体" panose="02010600040101010101" pitchFamily="2" charset="-122"/>
                <a:ea typeface="华文楷体" panose="02010600040101010101" pitchFamily="2" charset="-122"/>
              </a:rPr>
              <a:t>)</a:t>
            </a:r>
            <a:endParaRPr lang="zh-CN" altLang="en-US" sz="1200" dirty="0">
              <a:solidFill>
                <a:schemeClr val="bg1"/>
              </a:solidFill>
              <a:latin typeface="华文楷体" panose="02010600040101010101" pitchFamily="2" charset="-122"/>
              <a:ea typeface="华文楷体" panose="02010600040101010101" pitchFamily="2" charset="-122"/>
            </a:endParaRPr>
          </a:p>
        </p:txBody>
      </p:sp>
      <p:cxnSp>
        <p:nvCxnSpPr>
          <p:cNvPr id="5" name="直接箭头连接符 4"/>
          <p:cNvCxnSpPr/>
          <p:nvPr/>
        </p:nvCxnSpPr>
        <p:spPr>
          <a:xfrm flipH="1">
            <a:off x="1885790" y="2432378"/>
            <a:ext cx="1368425"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3254214" y="2432378"/>
            <a:ext cx="1368425"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899593" y="3091444"/>
            <a:ext cx="1924346" cy="93610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zh-CN" altLang="en-US" sz="1800" dirty="0">
                <a:solidFill>
                  <a:schemeClr val="bg1"/>
                </a:solidFill>
                <a:latin typeface="华文楷体" panose="02010600040101010101" pitchFamily="2" charset="-122"/>
                <a:ea typeface="华文楷体" panose="02010600040101010101" pitchFamily="2" charset="-122"/>
              </a:rPr>
              <a:t>忘记密码：通过平台找回密码</a:t>
            </a:r>
          </a:p>
        </p:txBody>
      </p:sp>
      <p:sp>
        <p:nvSpPr>
          <p:cNvPr id="8" name="圆角矩形 7"/>
          <p:cNvSpPr/>
          <p:nvPr/>
        </p:nvSpPr>
        <p:spPr>
          <a:xfrm>
            <a:off x="3685963" y="3080202"/>
            <a:ext cx="2118551" cy="936104"/>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CN" altLang="en-US" sz="1800" dirty="0">
                <a:latin typeface="华文楷体" panose="02010600040101010101" pitchFamily="2" charset="-122"/>
                <a:ea typeface="华文楷体" panose="02010600040101010101" pitchFamily="2" charset="-122"/>
              </a:rPr>
              <a:t>记得密码</a:t>
            </a:r>
            <a:endParaRPr lang="en-US" altLang="zh-CN" sz="1800" dirty="0">
              <a:latin typeface="华文楷体" panose="02010600040101010101" pitchFamily="2" charset="-122"/>
              <a:ea typeface="华文楷体" panose="02010600040101010101" pitchFamily="2" charset="-122"/>
            </a:endParaRPr>
          </a:p>
          <a:p>
            <a:pPr algn="ctr">
              <a:defRPr/>
            </a:pPr>
            <a:r>
              <a:rPr lang="zh-CN" altLang="en-US" sz="1800" dirty="0">
                <a:latin typeface="华文楷体" panose="02010600040101010101" pitchFamily="2" charset="-122"/>
                <a:ea typeface="华文楷体" panose="02010600040101010101" pitchFamily="2" charset="-122"/>
              </a:rPr>
              <a:t>登录系统</a:t>
            </a:r>
          </a:p>
        </p:txBody>
      </p:sp>
      <p:cxnSp>
        <p:nvCxnSpPr>
          <p:cNvPr id="9" name="直接箭头连接符 8"/>
          <p:cNvCxnSpPr/>
          <p:nvPr/>
        </p:nvCxnSpPr>
        <p:spPr>
          <a:xfrm flipH="1">
            <a:off x="4618849" y="4027548"/>
            <a:ext cx="3790" cy="1667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8" idx="3"/>
            <a:endCxn id="12" idx="0"/>
          </p:cNvCxnSpPr>
          <p:nvPr/>
        </p:nvCxnSpPr>
        <p:spPr>
          <a:xfrm>
            <a:off x="5804514" y="3548254"/>
            <a:ext cx="1231462"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3807811" y="5694950"/>
            <a:ext cx="1629655" cy="792088"/>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800" dirty="0">
                <a:solidFill>
                  <a:schemeClr val="bg1"/>
                </a:solidFill>
                <a:latin typeface="华文楷体" panose="02010600040101010101" pitchFamily="2" charset="-122"/>
                <a:ea typeface="华文楷体" panose="02010600040101010101" pitchFamily="2" charset="-122"/>
              </a:rPr>
              <a:t>填报数据</a:t>
            </a:r>
          </a:p>
        </p:txBody>
      </p:sp>
      <p:sp>
        <p:nvSpPr>
          <p:cNvPr id="12" name="圆角矩形 11"/>
          <p:cNvSpPr/>
          <p:nvPr/>
        </p:nvSpPr>
        <p:spPr>
          <a:xfrm>
            <a:off x="5971559" y="4196326"/>
            <a:ext cx="2128833" cy="97171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zh-CN" altLang="en-US" sz="1800" dirty="0">
                <a:solidFill>
                  <a:schemeClr val="bg1"/>
                </a:solidFill>
                <a:latin typeface="华文楷体" panose="02010600040101010101" pitchFamily="2" charset="-122"/>
                <a:ea typeface="华文楷体" panose="02010600040101010101" pitchFamily="2" charset="-122"/>
              </a:rPr>
              <a:t>设填报员</a:t>
            </a:r>
            <a:endParaRPr lang="en-US" altLang="zh-CN" sz="1800" dirty="0">
              <a:solidFill>
                <a:schemeClr val="bg1"/>
              </a:solidFill>
              <a:latin typeface="华文楷体" panose="02010600040101010101" pitchFamily="2" charset="-122"/>
              <a:ea typeface="华文楷体" panose="02010600040101010101" pitchFamily="2" charset="-122"/>
            </a:endParaRPr>
          </a:p>
          <a:p>
            <a:pPr>
              <a:defRPr/>
            </a:pPr>
            <a:r>
              <a:rPr lang="zh-CN" altLang="en-US" sz="1800" dirty="0">
                <a:solidFill>
                  <a:schemeClr val="bg1"/>
                </a:solidFill>
                <a:latin typeface="华文楷体" panose="02010600040101010101" pitchFamily="2" charset="-122"/>
                <a:ea typeface="华文楷体" panose="02010600040101010101" pitchFamily="2" charset="-122"/>
              </a:rPr>
              <a:t>帐号：手机号</a:t>
            </a:r>
            <a:endParaRPr lang="en-US" altLang="zh-CN" sz="1800" dirty="0">
              <a:solidFill>
                <a:schemeClr val="bg1"/>
              </a:solidFill>
              <a:latin typeface="华文楷体" panose="02010600040101010101" pitchFamily="2" charset="-122"/>
              <a:ea typeface="华文楷体" panose="02010600040101010101" pitchFamily="2" charset="-122"/>
            </a:endParaRPr>
          </a:p>
          <a:p>
            <a:pPr>
              <a:defRPr/>
            </a:pPr>
            <a:r>
              <a:rPr lang="zh-CN" altLang="en-US" sz="1800" dirty="0">
                <a:solidFill>
                  <a:schemeClr val="bg1"/>
                </a:solidFill>
                <a:latin typeface="华文楷体" panose="02010600040101010101" pitchFamily="2" charset="-122"/>
                <a:ea typeface="华文楷体" panose="02010600040101010101" pitchFamily="2" charset="-122"/>
              </a:rPr>
              <a:t>密码：</a:t>
            </a:r>
            <a:r>
              <a:rPr lang="en-US" altLang="zh-CN" sz="1800" dirty="0">
                <a:solidFill>
                  <a:schemeClr val="bg1"/>
                </a:solidFill>
                <a:latin typeface="华文楷体" panose="02010600040101010101" pitchFamily="2" charset="-122"/>
                <a:ea typeface="华文楷体" panose="02010600040101010101" pitchFamily="2" charset="-122"/>
              </a:rPr>
              <a:t>a+</a:t>
            </a:r>
            <a:r>
              <a:rPr lang="zh-CN" altLang="en-US" sz="1800" dirty="0">
                <a:solidFill>
                  <a:schemeClr val="bg1"/>
                </a:solidFill>
                <a:latin typeface="华文楷体" panose="02010600040101010101" pitchFamily="2" charset="-122"/>
                <a:ea typeface="华文楷体" panose="02010600040101010101" pitchFamily="2" charset="-122"/>
              </a:rPr>
              <a:t>手机号</a:t>
            </a:r>
          </a:p>
        </p:txBody>
      </p:sp>
      <p:cxnSp>
        <p:nvCxnSpPr>
          <p:cNvPr id="15" name="直接箭头连接符 14"/>
          <p:cNvCxnSpPr>
            <a:stCxn id="12" idx="2"/>
          </p:cNvCxnSpPr>
          <p:nvPr/>
        </p:nvCxnSpPr>
        <p:spPr>
          <a:xfrm flipH="1">
            <a:off x="5433677" y="5168038"/>
            <a:ext cx="1602299" cy="943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916113"/>
            <a:ext cx="8229600" cy="4051300"/>
          </a:xfrm>
        </p:spPr>
      </p:pic>
    </p:spTree>
  </p:cSld>
  <p:clrMapOvr>
    <a:masterClrMapping/>
  </p:clrMapOvr>
  <p:transition>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M`ZB~(88]XZ@%_@VQ4LF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38125"/>
            <a:ext cx="696436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16338"/>
            <a:ext cx="84963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9512" y="1052736"/>
            <a:ext cx="8693688" cy="4896544"/>
          </a:xfrm>
          <a:prstGeom prst="rect">
            <a:avLst/>
          </a:prstGeom>
        </p:spPr>
      </p:pic>
    </p:spTree>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9512" y="764704"/>
            <a:ext cx="8698170" cy="5256584"/>
          </a:xfrm>
          <a:prstGeom prst="rect">
            <a:avLst/>
          </a:prstGeom>
        </p:spPr>
      </p:pic>
    </p:spTree>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998287"/>
            <a:ext cx="2987040" cy="2362200"/>
          </a:xfrm>
          <a:prstGeom prst="rect">
            <a:avLst/>
          </a:prstGeom>
        </p:spPr>
      </p:pic>
      <p:sp>
        <p:nvSpPr>
          <p:cNvPr id="5" name="TextBox 4"/>
          <p:cNvSpPr txBox="1"/>
          <p:nvPr/>
        </p:nvSpPr>
        <p:spPr>
          <a:xfrm>
            <a:off x="1979712" y="4365104"/>
            <a:ext cx="6048672" cy="830997"/>
          </a:xfrm>
          <a:prstGeom prst="rect">
            <a:avLst/>
          </a:prstGeom>
          <a:noFill/>
        </p:spPr>
        <p:txBody>
          <a:bodyPr wrap="square" rtlCol="0">
            <a:spAutoFit/>
          </a:bodyPr>
          <a:lstStyle/>
          <a:p>
            <a:r>
              <a:rPr lang="zh-CN" altLang="en-US" b="1" dirty="0" smtClean="0">
                <a:solidFill>
                  <a:srgbClr val="FF0000"/>
                </a:solidFill>
              </a:rPr>
              <a:t>注意：填报到此处请企业选择：</a:t>
            </a:r>
            <a:endParaRPr lang="en-US" altLang="zh-CN" b="1" dirty="0" smtClean="0">
              <a:solidFill>
                <a:srgbClr val="FF0000"/>
              </a:solidFill>
            </a:endParaRPr>
          </a:p>
          <a:p>
            <a:r>
              <a:rPr lang="zh-CN" altLang="en-US" b="1" dirty="0" smtClean="0">
                <a:solidFill>
                  <a:srgbClr val="FF0000"/>
                </a:solidFill>
              </a:rPr>
              <a:t>企业统计年报（需填</a:t>
            </a:r>
            <a:r>
              <a:rPr lang="en-US" altLang="zh-CN" b="1" dirty="0" smtClean="0">
                <a:solidFill>
                  <a:srgbClr val="FF0000"/>
                </a:solidFill>
              </a:rPr>
              <a:t>1-9</a:t>
            </a:r>
            <a:r>
              <a:rPr lang="zh-CN" altLang="en-US" b="1" dirty="0" smtClean="0">
                <a:solidFill>
                  <a:srgbClr val="FF0000"/>
                </a:solidFill>
              </a:rPr>
              <a:t>步骤）</a:t>
            </a:r>
            <a:endParaRPr lang="zh-CN" altLang="en-US" b="1" dirty="0">
              <a:solidFill>
                <a:srgbClr val="FF0000"/>
              </a:solidFill>
            </a:endParaRPr>
          </a:p>
        </p:txBody>
      </p:sp>
      <p:sp>
        <p:nvSpPr>
          <p:cNvPr id="6" name="左箭头 5"/>
          <p:cNvSpPr/>
          <p:nvPr/>
        </p:nvSpPr>
        <p:spPr>
          <a:xfrm>
            <a:off x="4499991" y="1988840"/>
            <a:ext cx="1206825" cy="1905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5692906" y="1853280"/>
            <a:ext cx="2232248" cy="461665"/>
          </a:xfrm>
          <a:prstGeom prst="rect">
            <a:avLst/>
          </a:prstGeom>
          <a:noFill/>
          <a:ln>
            <a:solidFill>
              <a:schemeClr val="accent1"/>
            </a:solidFill>
          </a:ln>
        </p:spPr>
        <p:txBody>
          <a:bodyPr wrap="square" rtlCol="0">
            <a:spAutoFit/>
          </a:bodyPr>
          <a:lstStyle/>
          <a:p>
            <a:r>
              <a:rPr lang="zh-CN" altLang="en-US" b="1" dirty="0" smtClean="0">
                <a:solidFill>
                  <a:srgbClr val="FF0000"/>
                </a:solidFill>
              </a:rPr>
              <a:t>请选这一项</a:t>
            </a:r>
            <a:endParaRPr lang="zh-CN" altLang="en-US" b="1" dirty="0">
              <a:solidFill>
                <a:srgbClr val="FF0000"/>
              </a:solidFill>
            </a:endParaRPr>
          </a:p>
        </p:txBody>
      </p:sp>
      <p:sp>
        <p:nvSpPr>
          <p:cNvPr id="8" name="圆角矩形 7"/>
          <p:cNvSpPr/>
          <p:nvPr/>
        </p:nvSpPr>
        <p:spPr>
          <a:xfrm>
            <a:off x="2627784" y="1988840"/>
            <a:ext cx="1872207" cy="326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3052936999"/>
      </p:ext>
    </p:extLst>
  </p:cSld>
  <p:clrMapOvr>
    <a:masterClrMapping/>
  </p:clrMapOvr>
  <p:transition>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7504" y="332656"/>
            <a:ext cx="8930130" cy="5832648"/>
          </a:xfrm>
          <a:prstGeom prst="rect">
            <a:avLst/>
          </a:prstGeom>
        </p:spPr>
      </p:pic>
    </p:spTree>
    <p:extLst>
      <p:ext uri="{BB962C8B-B14F-4D97-AF65-F5344CB8AC3E}">
        <p14:creationId xmlns:p14="http://schemas.microsoft.com/office/powerpoint/2010/main" val="1428397209"/>
      </p:ext>
    </p:extLst>
  </p:cSld>
  <p:clrMapOvr>
    <a:masterClrMapping/>
  </p:clrMapOvr>
  <p:transition>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908050"/>
            <a:ext cx="85725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2"/>
          <p:cNvSpPr>
            <a:spLocks noChangeArrowheads="1"/>
          </p:cNvSpPr>
          <p:nvPr/>
        </p:nvSpPr>
        <p:spPr bwMode="auto">
          <a:xfrm>
            <a:off x="2125613" y="2330152"/>
            <a:ext cx="647700" cy="3636963"/>
          </a:xfrm>
          <a:prstGeom prst="flowChartAlternateProcess">
            <a:avLst/>
          </a:prstGeom>
          <a:solidFill>
            <a:schemeClr val="accent3">
              <a:lumMod val="40000"/>
              <a:lumOff val="60000"/>
            </a:schemeClr>
          </a:solidFill>
          <a:ln w="9525" algn="ctr">
            <a:solidFill>
              <a:schemeClr val="tx1"/>
            </a:solidFill>
            <a:miter lim="800000"/>
            <a:headEnd/>
            <a:tailEnd/>
          </a:ln>
          <a:effectLst/>
        </p:spPr>
        <p:txBody>
          <a:bodyPr wrap="none" anchor="ctr"/>
          <a:lstStyle/>
          <a:p>
            <a:pPr>
              <a:defRPr/>
            </a:pPr>
            <a:r>
              <a:rPr lang="zh-CN" altLang="en-US" sz="3200" dirty="0">
                <a:latin typeface="楷体" panose="02010609060101010101" pitchFamily="49" charset="-122"/>
                <a:ea typeface="楷体" panose="02010609060101010101" pitchFamily="49" charset="-122"/>
              </a:rPr>
              <a:t>报</a:t>
            </a:r>
          </a:p>
          <a:p>
            <a:pPr>
              <a:defRPr/>
            </a:pPr>
            <a:endParaRPr lang="zh-CN" altLang="en-US" sz="3200" dirty="0">
              <a:latin typeface="楷体" panose="02010609060101010101" pitchFamily="49" charset="-122"/>
              <a:ea typeface="楷体" panose="02010609060101010101" pitchFamily="49" charset="-122"/>
            </a:endParaRPr>
          </a:p>
          <a:p>
            <a:pPr>
              <a:defRPr/>
            </a:pPr>
            <a:r>
              <a:rPr lang="zh-CN" altLang="en-US" sz="3200" dirty="0">
                <a:latin typeface="楷体" panose="02010609060101010101" pitchFamily="49" charset="-122"/>
                <a:ea typeface="楷体" panose="02010609060101010101" pitchFamily="49" charset="-122"/>
              </a:rPr>
              <a:t>表</a:t>
            </a:r>
          </a:p>
          <a:p>
            <a:pPr>
              <a:defRPr/>
            </a:pPr>
            <a:endParaRPr lang="zh-CN" altLang="en-US" sz="3200" dirty="0">
              <a:latin typeface="楷体" panose="02010609060101010101" pitchFamily="49" charset="-122"/>
              <a:ea typeface="楷体" panose="02010609060101010101" pitchFamily="49" charset="-122"/>
            </a:endParaRPr>
          </a:p>
          <a:p>
            <a:pPr>
              <a:defRPr/>
            </a:pPr>
            <a:r>
              <a:rPr lang="zh-CN" altLang="en-US" sz="3200" dirty="0">
                <a:latin typeface="楷体" panose="02010609060101010101" pitchFamily="49" charset="-122"/>
                <a:ea typeface="楷体" panose="02010609060101010101" pitchFamily="49" charset="-122"/>
              </a:rPr>
              <a:t>内</a:t>
            </a:r>
            <a:endParaRPr lang="en-US" altLang="zh-CN" sz="3200" dirty="0">
              <a:latin typeface="楷体" panose="02010609060101010101" pitchFamily="49" charset="-122"/>
              <a:ea typeface="楷体" panose="02010609060101010101" pitchFamily="49" charset="-122"/>
            </a:endParaRPr>
          </a:p>
          <a:p>
            <a:pPr>
              <a:defRPr/>
            </a:pPr>
            <a:endParaRPr lang="zh-CN" altLang="en-US" sz="3200" dirty="0">
              <a:latin typeface="楷体" panose="02010609060101010101" pitchFamily="49" charset="-122"/>
              <a:ea typeface="楷体" panose="02010609060101010101" pitchFamily="49" charset="-122"/>
            </a:endParaRPr>
          </a:p>
          <a:p>
            <a:pPr>
              <a:defRPr/>
            </a:pPr>
            <a:r>
              <a:rPr lang="zh-CN" altLang="en-US" sz="3200" dirty="0">
                <a:latin typeface="楷体" panose="02010609060101010101" pitchFamily="49" charset="-122"/>
                <a:ea typeface="楷体" panose="02010609060101010101" pitchFamily="49" charset="-122"/>
              </a:rPr>
              <a:t>容</a:t>
            </a:r>
          </a:p>
        </p:txBody>
      </p:sp>
      <p:sp>
        <p:nvSpPr>
          <p:cNvPr id="5" name="AutoShape 43"/>
          <p:cNvSpPr>
            <a:spLocks noChangeArrowheads="1"/>
          </p:cNvSpPr>
          <p:nvPr/>
        </p:nvSpPr>
        <p:spPr bwMode="auto">
          <a:xfrm>
            <a:off x="3563888" y="1988840"/>
            <a:ext cx="2808287" cy="574675"/>
          </a:xfrm>
          <a:prstGeom prst="flowChartAlternateProcess">
            <a:avLst/>
          </a:prstGeom>
          <a:solidFill>
            <a:schemeClr val="accent3">
              <a:lumMod val="20000"/>
              <a:lumOff val="80000"/>
            </a:schemeClr>
          </a:solidFill>
          <a:ln w="9525" algn="ctr">
            <a:solidFill>
              <a:schemeClr val="tx1"/>
            </a:solidFill>
            <a:miter lim="800000"/>
            <a:headEnd/>
            <a:tailEnd/>
          </a:ln>
          <a:effectLst/>
        </p:spPr>
        <p:txBody>
          <a:bodyPr wrap="none" anchor="ctr"/>
          <a:lstStyle/>
          <a:p>
            <a:pPr>
              <a:defRPr/>
            </a:pPr>
            <a:r>
              <a:rPr lang="zh-CN" altLang="en-US" sz="2000" dirty="0">
                <a:latin typeface="楷体" panose="02010609060101010101" pitchFamily="49" charset="-122"/>
                <a:ea typeface="楷体" panose="02010609060101010101" pitchFamily="49" charset="-122"/>
              </a:rPr>
              <a:t>企业概况</a:t>
            </a:r>
          </a:p>
        </p:txBody>
      </p:sp>
      <p:sp>
        <p:nvSpPr>
          <p:cNvPr id="6" name="AutoShape 44"/>
          <p:cNvSpPr>
            <a:spLocks noChangeArrowheads="1"/>
          </p:cNvSpPr>
          <p:nvPr/>
        </p:nvSpPr>
        <p:spPr bwMode="auto">
          <a:xfrm>
            <a:off x="3563888" y="2890540"/>
            <a:ext cx="2808287" cy="574675"/>
          </a:xfrm>
          <a:prstGeom prst="flowChartAlternateProcess">
            <a:avLst/>
          </a:prstGeom>
          <a:solidFill>
            <a:schemeClr val="accent3">
              <a:lumMod val="20000"/>
              <a:lumOff val="80000"/>
            </a:schemeClr>
          </a:solidFill>
          <a:ln w="9525" algn="ctr">
            <a:solidFill>
              <a:schemeClr val="tx1"/>
            </a:solidFill>
            <a:miter lim="800000"/>
            <a:headEnd/>
            <a:tailEnd/>
          </a:ln>
          <a:effectLst/>
        </p:spPr>
        <p:txBody>
          <a:bodyPr wrap="none" anchor="ctr"/>
          <a:lstStyle/>
          <a:p>
            <a:pPr>
              <a:defRPr/>
            </a:pPr>
            <a:r>
              <a:rPr lang="zh-CN" altLang="en-US" sz="2000" dirty="0">
                <a:latin typeface="楷体" panose="02010609060101010101" pitchFamily="49" charset="-122"/>
                <a:ea typeface="楷体" panose="02010609060101010101" pitchFamily="49" charset="-122"/>
              </a:rPr>
              <a:t>经济概况</a:t>
            </a:r>
          </a:p>
        </p:txBody>
      </p:sp>
      <p:sp>
        <p:nvSpPr>
          <p:cNvPr id="7" name="AutoShape 45"/>
          <p:cNvSpPr>
            <a:spLocks noChangeArrowheads="1"/>
          </p:cNvSpPr>
          <p:nvPr/>
        </p:nvSpPr>
        <p:spPr bwMode="auto">
          <a:xfrm>
            <a:off x="3563888" y="3862090"/>
            <a:ext cx="2808287" cy="574675"/>
          </a:xfrm>
          <a:prstGeom prst="flowChartAlternateProcess">
            <a:avLst/>
          </a:prstGeom>
          <a:solidFill>
            <a:schemeClr val="accent3">
              <a:lumMod val="20000"/>
              <a:lumOff val="80000"/>
            </a:schemeClr>
          </a:solidFill>
          <a:ln w="9525" algn="ctr">
            <a:solidFill>
              <a:schemeClr val="tx1"/>
            </a:solidFill>
            <a:miter lim="800000"/>
            <a:headEnd/>
            <a:tailEnd/>
          </a:ln>
          <a:effectLst/>
        </p:spPr>
        <p:txBody>
          <a:bodyPr wrap="none" anchor="ctr"/>
          <a:lstStyle/>
          <a:p>
            <a:pPr>
              <a:defRPr/>
            </a:pPr>
            <a:r>
              <a:rPr lang="zh-CN" altLang="en-US" sz="2000" dirty="0">
                <a:latin typeface="楷体" panose="02010609060101010101" pitchFamily="49" charset="-122"/>
                <a:ea typeface="楷体" panose="02010609060101010101" pitchFamily="49" charset="-122"/>
              </a:rPr>
              <a:t>人员概况</a:t>
            </a:r>
          </a:p>
        </p:txBody>
      </p:sp>
      <p:sp>
        <p:nvSpPr>
          <p:cNvPr id="8" name="AutoShape 46"/>
          <p:cNvSpPr>
            <a:spLocks noChangeArrowheads="1"/>
          </p:cNvSpPr>
          <p:nvPr/>
        </p:nvSpPr>
        <p:spPr bwMode="auto">
          <a:xfrm>
            <a:off x="3563888" y="4833640"/>
            <a:ext cx="2881312" cy="574675"/>
          </a:xfrm>
          <a:prstGeom prst="flowChartAlternateProcess">
            <a:avLst/>
          </a:prstGeom>
          <a:solidFill>
            <a:schemeClr val="accent3">
              <a:lumMod val="20000"/>
              <a:lumOff val="80000"/>
            </a:schemeClr>
          </a:solidFill>
          <a:ln w="9525" algn="ctr">
            <a:solidFill>
              <a:schemeClr val="tx1"/>
            </a:solidFill>
            <a:miter lim="800000"/>
            <a:headEnd/>
            <a:tailEnd/>
          </a:ln>
          <a:effectLst/>
        </p:spPr>
        <p:txBody>
          <a:bodyPr wrap="none" anchor="ctr"/>
          <a:lstStyle/>
          <a:p>
            <a:pPr>
              <a:defRPr/>
            </a:pPr>
            <a:r>
              <a:rPr lang="zh-CN" altLang="en-US" sz="2000" dirty="0">
                <a:latin typeface="楷体" panose="02010609060101010101" pitchFamily="49" charset="-122"/>
                <a:ea typeface="楷体" panose="02010609060101010101" pitchFamily="49" charset="-122"/>
              </a:rPr>
              <a:t>科技项目</a:t>
            </a:r>
          </a:p>
        </p:txBody>
      </p:sp>
      <p:sp>
        <p:nvSpPr>
          <p:cNvPr id="9" name="AutoShape 50"/>
          <p:cNvSpPr>
            <a:spLocks noChangeArrowheads="1"/>
          </p:cNvSpPr>
          <p:nvPr/>
        </p:nvSpPr>
        <p:spPr bwMode="auto">
          <a:xfrm>
            <a:off x="3563888" y="5914727"/>
            <a:ext cx="2881312" cy="574675"/>
          </a:xfrm>
          <a:prstGeom prst="flowChartAlternateProcess">
            <a:avLst/>
          </a:prstGeom>
          <a:solidFill>
            <a:schemeClr val="accent3">
              <a:lumMod val="20000"/>
              <a:lumOff val="80000"/>
            </a:schemeClr>
          </a:solidFill>
          <a:ln w="9525" algn="ctr">
            <a:solidFill>
              <a:schemeClr val="tx1"/>
            </a:solidFill>
            <a:miter lim="800000"/>
            <a:headEnd/>
            <a:tailEnd/>
          </a:ln>
          <a:effectLst/>
        </p:spPr>
        <p:txBody>
          <a:bodyPr wrap="none" anchor="ctr"/>
          <a:lstStyle/>
          <a:p>
            <a:pPr>
              <a:defRPr/>
            </a:pPr>
            <a:r>
              <a:rPr lang="zh-CN" altLang="en-US" sz="2000" dirty="0">
                <a:latin typeface="楷体" panose="02010609060101010101" pitchFamily="49" charset="-122"/>
                <a:ea typeface="楷体" panose="02010609060101010101" pitchFamily="49" charset="-122"/>
              </a:rPr>
              <a:t>科技活动概况</a:t>
            </a:r>
          </a:p>
        </p:txBody>
      </p:sp>
      <p:sp>
        <p:nvSpPr>
          <p:cNvPr id="11272" name="Line 57"/>
          <p:cNvSpPr>
            <a:spLocks noChangeShapeType="1"/>
          </p:cNvSpPr>
          <p:nvPr/>
        </p:nvSpPr>
        <p:spPr bwMode="auto">
          <a:xfrm flipV="1">
            <a:off x="2773313" y="2241252"/>
            <a:ext cx="765175" cy="1906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273" name="Line 58"/>
          <p:cNvSpPr>
            <a:spLocks noChangeShapeType="1"/>
          </p:cNvSpPr>
          <p:nvPr/>
        </p:nvSpPr>
        <p:spPr bwMode="auto">
          <a:xfrm flipV="1">
            <a:off x="2773313" y="3147715"/>
            <a:ext cx="790575" cy="1000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274" name="Line 66"/>
          <p:cNvSpPr>
            <a:spLocks noChangeShapeType="1"/>
          </p:cNvSpPr>
          <p:nvPr/>
        </p:nvSpPr>
        <p:spPr bwMode="auto">
          <a:xfrm>
            <a:off x="2773313" y="4147840"/>
            <a:ext cx="7651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275" name="Line 67"/>
          <p:cNvSpPr>
            <a:spLocks noChangeShapeType="1"/>
          </p:cNvSpPr>
          <p:nvPr/>
        </p:nvSpPr>
        <p:spPr bwMode="auto">
          <a:xfrm>
            <a:off x="2773313" y="4147840"/>
            <a:ext cx="765175" cy="973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276" name="Line 68"/>
          <p:cNvSpPr>
            <a:spLocks noChangeShapeType="1"/>
          </p:cNvSpPr>
          <p:nvPr/>
        </p:nvSpPr>
        <p:spPr bwMode="auto">
          <a:xfrm>
            <a:off x="2773313" y="4147840"/>
            <a:ext cx="765175" cy="19923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277" name="TextBox 2"/>
          <p:cNvSpPr txBox="1">
            <a:spLocks noChangeArrowheads="1"/>
          </p:cNvSpPr>
          <p:nvPr/>
        </p:nvSpPr>
        <p:spPr bwMode="auto">
          <a:xfrm>
            <a:off x="1003300" y="525463"/>
            <a:ext cx="680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anose="02040604050505020304" pitchFamily="18" charset="0"/>
                <a:ea typeface="楷体_GB2312" pitchFamily="49" charset="-122"/>
              </a:defRPr>
            </a:lvl1pPr>
            <a:lvl2pPr marL="742950" indent="-285750">
              <a:defRPr sz="2400">
                <a:solidFill>
                  <a:schemeClr val="tx1"/>
                </a:solidFill>
                <a:latin typeface="Century Schoolbook" panose="02040604050505020304" pitchFamily="18" charset="0"/>
                <a:ea typeface="楷体_GB2312" pitchFamily="49" charset="-122"/>
              </a:defRPr>
            </a:lvl2pPr>
            <a:lvl3pPr marL="1143000" indent="-228600">
              <a:defRPr sz="2400">
                <a:solidFill>
                  <a:schemeClr val="tx1"/>
                </a:solidFill>
                <a:latin typeface="Century Schoolbook" panose="02040604050505020304" pitchFamily="18" charset="0"/>
                <a:ea typeface="楷体_GB2312" pitchFamily="49" charset="-122"/>
              </a:defRPr>
            </a:lvl3pPr>
            <a:lvl4pPr marL="1600200" indent="-228600">
              <a:defRPr sz="2400">
                <a:solidFill>
                  <a:schemeClr val="tx1"/>
                </a:solidFill>
                <a:latin typeface="Century Schoolbook" panose="02040604050505020304" pitchFamily="18" charset="0"/>
                <a:ea typeface="楷体_GB2312" pitchFamily="49" charset="-122"/>
              </a:defRPr>
            </a:lvl4pPr>
            <a:lvl5pPr marL="2057400" indent="-228600">
              <a:defRPr sz="2400">
                <a:solidFill>
                  <a:schemeClr val="tx1"/>
                </a:solidFill>
                <a:latin typeface="Century Schoolbook" panose="020406040505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Century Schoolbook" panose="02040604050505020304" pitchFamily="18" charset="0"/>
                <a:ea typeface="楷体_GB2312" pitchFamily="49" charset="-122"/>
              </a:defRPr>
            </a:lvl9pPr>
          </a:lstStyle>
          <a:p>
            <a:pPr algn="ctr"/>
            <a:r>
              <a:rPr lang="zh-CN" altLang="en-US" sz="3200" b="1" dirty="0">
                <a:latin typeface="楷体" panose="02010609060101010101" pitchFamily="49" charset="-122"/>
                <a:ea typeface="楷体" panose="02010609060101010101" pitchFamily="49" charset="-122"/>
              </a:rPr>
              <a:t>一、高新技术企业报表</a:t>
            </a:r>
            <a:endParaRPr lang="zh-CN" altLang="en-US" sz="3200" dirty="0">
              <a:latin typeface="楷体" panose="02010609060101010101" pitchFamily="49" charset="-122"/>
              <a:ea typeface="楷体" panose="02010609060101010101" pitchFamily="49" charset="-122"/>
            </a:endParaRPr>
          </a:p>
        </p:txBody>
      </p:sp>
      <p:sp>
        <p:nvSpPr>
          <p:cNvPr id="2" name="文本框 1"/>
          <p:cNvSpPr txBox="1"/>
          <p:nvPr/>
        </p:nvSpPr>
        <p:spPr>
          <a:xfrm>
            <a:off x="755576" y="1213792"/>
            <a:ext cx="2592288" cy="461665"/>
          </a:xfrm>
          <a:prstGeom prst="rect">
            <a:avLst/>
          </a:prstGeom>
          <a:noFill/>
        </p:spPr>
        <p:txBody>
          <a:bodyPr wrap="square" rtlCol="0">
            <a:spAutoFit/>
          </a:bodyPr>
          <a:lstStyle/>
          <a:p>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一</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报表</a:t>
            </a:r>
            <a:endParaRPr lang="zh-CN" altLang="en-US" dirty="0">
              <a:latin typeface="楷体" panose="02010609060101010101" pitchFamily="49" charset="-122"/>
              <a:ea typeface="楷体" panose="02010609060101010101" pitchFamily="49" charset="-122"/>
            </a:endParaRPr>
          </a:p>
        </p:txBody>
      </p:sp>
    </p:spTree>
  </p:cSld>
  <p:clrMapOvr>
    <a:masterClrMapping/>
  </p:clrMapOvr>
  <p:transition>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a:xfrm>
            <a:off x="683568" y="476672"/>
            <a:ext cx="7467600" cy="532656"/>
          </a:xfrm>
        </p:spPr>
        <p:txBody>
          <a:bodyPr>
            <a:normAutofit/>
          </a:bodyPr>
          <a:lstStyle/>
          <a:p>
            <a:r>
              <a:rPr lang="zh-CN" altLang="en-US" sz="2800" dirty="0" smtClean="0">
                <a:solidFill>
                  <a:schemeClr val="tx1"/>
                </a:solidFill>
                <a:latin typeface="华文楷体" panose="02010600040101010101" pitchFamily="2" charset="-122"/>
                <a:ea typeface="华文楷体" panose="02010600040101010101" pitchFamily="2" charset="-122"/>
              </a:rPr>
              <a:t>管理员、机构人员</a:t>
            </a:r>
            <a:endParaRPr lang="zh-CN" altLang="en-US" sz="2800" dirty="0">
              <a:solidFill>
                <a:schemeClr val="tx1"/>
              </a:solidFill>
              <a:latin typeface="华文楷体" panose="02010600040101010101" pitchFamily="2" charset="-122"/>
              <a:ea typeface="华文楷体" panose="02010600040101010101" pitchFamily="2" charset="-122"/>
            </a:endParaRPr>
          </a:p>
        </p:txBody>
      </p:sp>
      <p:pic>
        <p:nvPicPr>
          <p:cNvPr id="9" name="图片 8"/>
          <p:cNvPicPr>
            <a:picLocks noChangeAspect="1"/>
          </p:cNvPicPr>
          <p:nvPr/>
        </p:nvPicPr>
        <p:blipFill>
          <a:blip r:embed="rId2"/>
          <a:stretch>
            <a:fillRect/>
          </a:stretch>
        </p:blipFill>
        <p:spPr>
          <a:xfrm>
            <a:off x="683568" y="1484784"/>
            <a:ext cx="7739907" cy="4202891"/>
          </a:xfrm>
          <a:prstGeom prst="rect">
            <a:avLst/>
          </a:prstGeom>
        </p:spPr>
      </p:pic>
      <p:sp>
        <p:nvSpPr>
          <p:cNvPr id="11" name="圆角矩形 10"/>
          <p:cNvSpPr/>
          <p:nvPr/>
        </p:nvSpPr>
        <p:spPr>
          <a:xfrm>
            <a:off x="4215252" y="3717032"/>
            <a:ext cx="341561" cy="144016"/>
          </a:xfrm>
          <a:prstGeom prst="roundRect">
            <a:avLst/>
          </a:prstGeom>
          <a:solidFill>
            <a:srgbClr val="F9FB9B"/>
          </a:solidFill>
          <a:ln>
            <a:solidFill>
              <a:srgbClr val="F9F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01664145"/>
      </p:ext>
    </p:extLst>
  </p:cSld>
  <p:clrMapOvr>
    <a:masterClrMapping/>
  </p:clrMapOvr>
  <p:transition>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9512" y="548680"/>
            <a:ext cx="8573891" cy="1656184"/>
          </a:xfrm>
          <a:prstGeom prst="rect">
            <a:avLst/>
          </a:prstGeom>
        </p:spPr>
      </p:pic>
      <p:pic>
        <p:nvPicPr>
          <p:cNvPr id="4" name="图片 3"/>
          <p:cNvPicPr>
            <a:picLocks noChangeAspect="1"/>
          </p:cNvPicPr>
          <p:nvPr/>
        </p:nvPicPr>
        <p:blipFill>
          <a:blip r:embed="rId3"/>
          <a:stretch>
            <a:fillRect/>
          </a:stretch>
        </p:blipFill>
        <p:spPr>
          <a:xfrm>
            <a:off x="169505" y="3284984"/>
            <a:ext cx="8713986" cy="2202770"/>
          </a:xfrm>
          <a:prstGeom prst="rect">
            <a:avLst/>
          </a:prstGeom>
        </p:spPr>
      </p:pic>
    </p:spTree>
    <p:extLst>
      <p:ext uri="{BB962C8B-B14F-4D97-AF65-F5344CB8AC3E}">
        <p14:creationId xmlns:p14="http://schemas.microsoft.com/office/powerpoint/2010/main" val="2355488034"/>
      </p:ext>
    </p:extLst>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6425" cy="777875"/>
          </a:xfrm>
        </p:spPr>
        <p:txBody>
          <a:bodyPr/>
          <a:lstStyle/>
          <a:p>
            <a:pPr algn="r">
              <a:defRPr/>
            </a:pPr>
            <a:endParaRPr lang="zh-CN" altLang="en-US" dirty="0">
              <a:latin typeface="楷体" panose="02010609060101010101" pitchFamily="49" charset="-122"/>
              <a:ea typeface="楷体" panose="02010609060101010101" pitchFamily="49" charset="-122"/>
            </a:endParaRPr>
          </a:p>
        </p:txBody>
      </p:sp>
      <p:sp>
        <p:nvSpPr>
          <p:cNvPr id="12291" name="内容占位符 2"/>
          <p:cNvSpPr>
            <a:spLocks noGrp="1"/>
          </p:cNvSpPr>
          <p:nvPr>
            <p:ph idx="1"/>
          </p:nvPr>
        </p:nvSpPr>
        <p:spPr>
          <a:xfrm>
            <a:off x="454025" y="1557338"/>
            <a:ext cx="8218488" cy="1476375"/>
          </a:xfrm>
        </p:spPr>
        <p:txBody>
          <a:bodyPr>
            <a:noAutofit/>
          </a:bodyPr>
          <a:lstStyle/>
          <a:p>
            <a:pPr fontAlgn="base">
              <a:lnSpc>
                <a:spcPts val="1700"/>
              </a:lnSpc>
            </a:pPr>
            <a:r>
              <a:rPr lang="zh-CN" altLang="en-US" dirty="0">
                <a:solidFill>
                  <a:schemeClr val="tx1"/>
                </a:solidFill>
                <a:latin typeface="楷体" panose="02010609060101010101" pitchFamily="49" charset="-122"/>
                <a:ea typeface="楷体" panose="02010609060101010101" pitchFamily="49" charset="-122"/>
              </a:rPr>
              <a:t>企业名称：只保留一个名称，且一般不得随意修改。</a:t>
            </a:r>
            <a:endParaRPr lang="en-US" altLang="zh-CN" dirty="0">
              <a:solidFill>
                <a:schemeClr val="tx1"/>
              </a:solidFill>
              <a:latin typeface="楷体" panose="02010609060101010101" pitchFamily="49" charset="-122"/>
              <a:ea typeface="楷体" panose="02010609060101010101" pitchFamily="49" charset="-122"/>
            </a:endParaRPr>
          </a:p>
          <a:p>
            <a:pPr fontAlgn="base">
              <a:lnSpc>
                <a:spcPts val="1700"/>
              </a:lnSpc>
            </a:pPr>
            <a:r>
              <a:rPr lang="zh-CN" altLang="zh-CN" dirty="0">
                <a:solidFill>
                  <a:schemeClr val="tx1"/>
                </a:solidFill>
                <a:latin typeface="楷体" panose="02010609060101010101" pitchFamily="49" charset="-122"/>
                <a:ea typeface="楷体" panose="02010609060101010101" pitchFamily="49" charset="-122"/>
              </a:rPr>
              <a:t>上市及新三板、四板挂牌情况（</a:t>
            </a:r>
            <a:r>
              <a:rPr lang="en-US" altLang="zh-CN" dirty="0">
                <a:solidFill>
                  <a:schemeClr val="tx1"/>
                </a:solidFill>
                <a:latin typeface="楷体" panose="02010609060101010101" pitchFamily="49" charset="-122"/>
                <a:ea typeface="楷体" panose="02010609060101010101" pitchFamily="49" charset="-122"/>
              </a:rPr>
              <a:t>QB15</a:t>
            </a:r>
            <a:r>
              <a:rPr lang="zh-CN" altLang="zh-CN" dirty="0">
                <a:solidFill>
                  <a:schemeClr val="tx1"/>
                </a:solidFill>
                <a:latin typeface="楷体" panose="02010609060101010101" pitchFamily="49" charset="-122"/>
                <a:ea typeface="楷体" panose="02010609060101010101" pitchFamily="49" charset="-122"/>
              </a:rPr>
              <a:t>）</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增加“</a:t>
            </a:r>
            <a:r>
              <a:rPr lang="en-US" altLang="zh-CN" dirty="0">
                <a:solidFill>
                  <a:schemeClr val="tx1"/>
                </a:solidFill>
                <a:latin typeface="楷体" panose="02010609060101010101" pitchFamily="49" charset="-122"/>
                <a:ea typeface="楷体" panose="02010609060101010101" pitchFamily="49" charset="-122"/>
              </a:rPr>
              <a:t>14.</a:t>
            </a:r>
            <a:r>
              <a:rPr lang="zh-CN" altLang="zh-CN" dirty="0">
                <a:solidFill>
                  <a:schemeClr val="tx1"/>
                </a:solidFill>
                <a:latin typeface="楷体" panose="02010609060101010101" pitchFamily="49" charset="-122"/>
                <a:ea typeface="楷体" panose="02010609060101010101" pitchFamily="49" charset="-122"/>
              </a:rPr>
              <a:t>上交所科创板</a:t>
            </a:r>
            <a:r>
              <a:rPr lang="zh-CN" altLang="en-US" dirty="0">
                <a:solidFill>
                  <a:schemeClr val="tx1"/>
                </a:solidFill>
                <a:latin typeface="楷体" panose="02010609060101010101" pitchFamily="49" charset="-122"/>
                <a:ea typeface="楷体" panose="02010609060101010101" pitchFamily="49" charset="-122"/>
              </a:rPr>
              <a:t>”。</a:t>
            </a:r>
            <a:endParaRPr lang="en-US" altLang="zh-CN" dirty="0">
              <a:solidFill>
                <a:schemeClr val="tx1"/>
              </a:solidFill>
              <a:latin typeface="楷体" panose="02010609060101010101" pitchFamily="49" charset="-122"/>
              <a:ea typeface="楷体" panose="02010609060101010101" pitchFamily="49" charset="-122"/>
            </a:endParaRPr>
          </a:p>
          <a:p>
            <a:pPr fontAlgn="base">
              <a:lnSpc>
                <a:spcPts val="1700"/>
              </a:lnSpc>
            </a:pPr>
            <a:r>
              <a:rPr lang="zh-CN" altLang="zh-CN" dirty="0">
                <a:solidFill>
                  <a:schemeClr val="tx1"/>
                </a:solidFill>
                <a:latin typeface="楷体" panose="02010609060101010101" pitchFamily="49" charset="-122"/>
                <a:ea typeface="楷体" panose="02010609060101010101" pitchFamily="49" charset="-122"/>
              </a:rPr>
              <a:t>股票代码（</a:t>
            </a:r>
            <a:r>
              <a:rPr lang="en-US" altLang="zh-CN" dirty="0">
                <a:solidFill>
                  <a:schemeClr val="tx1"/>
                </a:solidFill>
                <a:latin typeface="楷体" panose="02010609060101010101" pitchFamily="49" charset="-122"/>
                <a:ea typeface="楷体" panose="02010609060101010101" pitchFamily="49" charset="-122"/>
              </a:rPr>
              <a:t>QB15_1</a:t>
            </a:r>
            <a:r>
              <a:rPr lang="zh-CN"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：相应增加“</a:t>
            </a:r>
            <a:r>
              <a:rPr lang="en-US" altLang="zh-CN" dirty="0">
                <a:solidFill>
                  <a:schemeClr val="tx1"/>
                </a:solidFill>
                <a:latin typeface="楷体" panose="02010609060101010101" pitchFamily="49" charset="-122"/>
                <a:ea typeface="楷体" panose="02010609060101010101" pitchFamily="49" charset="-122"/>
              </a:rPr>
              <a:t>14. 688</a:t>
            </a:r>
            <a:r>
              <a:rPr lang="zh-CN" altLang="zh-CN" dirty="0">
                <a:solidFill>
                  <a:schemeClr val="tx1"/>
                </a:solidFill>
                <a:latin typeface="楷体" panose="02010609060101010101" pitchFamily="49" charset="-122"/>
                <a:ea typeface="楷体" panose="02010609060101010101" pitchFamily="49" charset="-122"/>
              </a:rPr>
              <a:t>□□□</a:t>
            </a:r>
            <a:r>
              <a:rPr lang="en-US" altLang="zh-CN" dirty="0">
                <a:solidFill>
                  <a:schemeClr val="tx1"/>
                </a:solidFill>
                <a:latin typeface="楷体" panose="02010609060101010101" pitchFamily="49" charset="-122"/>
                <a:ea typeface="楷体" panose="02010609060101010101" pitchFamily="49" charset="-122"/>
              </a:rPr>
              <a:t>.SH</a:t>
            </a:r>
            <a:r>
              <a:rPr lang="zh-CN" altLang="en-US" dirty="0">
                <a:solidFill>
                  <a:schemeClr val="tx1"/>
                </a:solidFill>
                <a:latin typeface="楷体" panose="02010609060101010101" pitchFamily="49" charset="-122"/>
                <a:ea typeface="楷体" panose="02010609060101010101" pitchFamily="49" charset="-122"/>
              </a:rPr>
              <a:t>”。</a:t>
            </a:r>
            <a:endParaRPr lang="en-US" altLang="zh-CN" dirty="0">
              <a:solidFill>
                <a:schemeClr val="tx1"/>
              </a:solidFill>
              <a:latin typeface="楷体" panose="02010609060101010101" pitchFamily="49" charset="-122"/>
              <a:ea typeface="楷体" panose="02010609060101010101" pitchFamily="49" charset="-122"/>
            </a:endParaRPr>
          </a:p>
          <a:p>
            <a:pPr fontAlgn="base">
              <a:lnSpc>
                <a:spcPts val="1700"/>
              </a:lnSpc>
            </a:pPr>
            <a:r>
              <a:rPr lang="zh-CN" altLang="en-US" dirty="0">
                <a:solidFill>
                  <a:schemeClr val="tx1"/>
                </a:solidFill>
                <a:latin typeface="楷体" panose="02010609060101010101" pitchFamily="49" charset="-122"/>
                <a:ea typeface="楷体" panose="02010609060101010101" pitchFamily="49" charset="-122"/>
              </a:rPr>
              <a:t>企业选择“</a:t>
            </a:r>
            <a:r>
              <a:rPr lang="en-US" altLang="zh-CN" dirty="0">
                <a:solidFill>
                  <a:schemeClr val="tx1"/>
                </a:solidFill>
                <a:latin typeface="楷体" panose="02010609060101010101" pitchFamily="49" charset="-122"/>
                <a:ea typeface="楷体" panose="02010609060101010101" pitchFamily="49" charset="-122"/>
              </a:rPr>
              <a:t>00.</a:t>
            </a:r>
            <a:r>
              <a:rPr lang="zh-CN" altLang="zh-CN" dirty="0">
                <a:solidFill>
                  <a:schemeClr val="tx1"/>
                </a:solidFill>
                <a:latin typeface="楷体" panose="02010609060101010101" pitchFamily="49" charset="-122"/>
                <a:ea typeface="楷体" panose="02010609060101010101" pitchFamily="49" charset="-122"/>
              </a:rPr>
              <a:t>未上市也未挂牌</a:t>
            </a:r>
            <a:r>
              <a:rPr lang="zh-CN" altLang="en-US" dirty="0">
                <a:solidFill>
                  <a:schemeClr val="tx1"/>
                </a:solidFill>
                <a:latin typeface="楷体" panose="02010609060101010101" pitchFamily="49" charset="-122"/>
                <a:ea typeface="楷体" panose="02010609060101010101" pitchFamily="49" charset="-122"/>
              </a:rPr>
              <a:t>”时，其他上市关联指标变灰，不可选择。</a:t>
            </a:r>
            <a:endParaRPr lang="en-US" altLang="zh-CN" dirty="0">
              <a:solidFill>
                <a:schemeClr val="tx1"/>
              </a:solidFill>
              <a:latin typeface="楷体" panose="02010609060101010101" pitchFamily="49" charset="-122"/>
              <a:ea typeface="楷体" panose="02010609060101010101" pitchFamily="49" charset="-122"/>
            </a:endParaRPr>
          </a:p>
          <a:p>
            <a:pPr fontAlgn="base">
              <a:lnSpc>
                <a:spcPts val="1700"/>
              </a:lnSpc>
            </a:pPr>
            <a:r>
              <a:rPr lang="zh-CN" altLang="en-US" dirty="0">
                <a:solidFill>
                  <a:schemeClr val="tx1"/>
                </a:solidFill>
                <a:latin typeface="楷体" panose="02010609060101010101" pitchFamily="49" charset="-122"/>
                <a:ea typeface="楷体" panose="02010609060101010101" pitchFamily="49" charset="-122"/>
              </a:rPr>
              <a:t>填报时间（</a:t>
            </a:r>
            <a:r>
              <a:rPr lang="en-US" altLang="zh-CN" dirty="0">
                <a:solidFill>
                  <a:schemeClr val="tx1"/>
                </a:solidFill>
                <a:latin typeface="楷体" panose="02010609060101010101" pitchFamily="49" charset="-122"/>
                <a:ea typeface="楷体" panose="02010609060101010101" pitchFamily="49" charset="-122"/>
              </a:rPr>
              <a:t>QA12</a:t>
            </a:r>
            <a:r>
              <a:rPr lang="zh-CN" altLang="en-US" dirty="0">
                <a:solidFill>
                  <a:schemeClr val="tx1"/>
                </a:solidFill>
                <a:latin typeface="楷体" panose="02010609060101010101" pitchFamily="49" charset="-122"/>
                <a:ea typeface="楷体" panose="02010609060101010101" pitchFamily="49" charset="-122"/>
              </a:rPr>
              <a:t>）改为由系统自动生成。</a:t>
            </a:r>
            <a:endParaRPr lang="en-US" altLang="zh-CN" dirty="0">
              <a:solidFill>
                <a:schemeClr val="tx1"/>
              </a:solidFill>
              <a:latin typeface="楷体" panose="02010609060101010101" pitchFamily="49" charset="-122"/>
              <a:ea typeface="楷体" panose="02010609060101010101" pitchFamily="49" charset="-122"/>
            </a:endParaRPr>
          </a:p>
        </p:txBody>
      </p:sp>
      <p:sp>
        <p:nvSpPr>
          <p:cNvPr id="3" name="圆角矩形 2"/>
          <p:cNvSpPr/>
          <p:nvPr/>
        </p:nvSpPr>
        <p:spPr>
          <a:xfrm>
            <a:off x="454025" y="469900"/>
            <a:ext cx="2592388"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楷体" panose="02010609060101010101" pitchFamily="49" charset="-122"/>
                <a:ea typeface="楷体" panose="02010609060101010101" pitchFamily="49" charset="-122"/>
              </a:rPr>
              <a:t>企业概况表</a:t>
            </a:r>
            <a:endParaRPr lang="en-US" altLang="zh-CN" dirty="0">
              <a:latin typeface="楷体" panose="02010609060101010101" pitchFamily="49" charset="-122"/>
              <a:ea typeface="楷体" panose="02010609060101010101" pitchFamily="49" charset="-122"/>
            </a:endParaRPr>
          </a:p>
        </p:txBody>
      </p:sp>
      <p:sp>
        <p:nvSpPr>
          <p:cNvPr id="4" name="圆角矩形 3"/>
          <p:cNvSpPr/>
          <p:nvPr/>
        </p:nvSpPr>
        <p:spPr>
          <a:xfrm>
            <a:off x="796925" y="1089025"/>
            <a:ext cx="1296988" cy="3603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dirty="0">
                <a:latin typeface="楷体" panose="02010609060101010101" pitchFamily="49" charset="-122"/>
                <a:ea typeface="楷体" panose="02010609060101010101" pitchFamily="49" charset="-122"/>
              </a:rPr>
              <a:t>指标变化</a:t>
            </a:r>
            <a:endParaRPr lang="en-US" altLang="zh-CN" sz="2000" dirty="0">
              <a:latin typeface="楷体" panose="02010609060101010101" pitchFamily="49" charset="-122"/>
              <a:ea typeface="楷体" panose="02010609060101010101" pitchFamily="49" charset="-122"/>
            </a:endParaRPr>
          </a:p>
        </p:txBody>
      </p:sp>
      <p:sp>
        <p:nvSpPr>
          <p:cNvPr id="6" name="圆角矩形 5"/>
          <p:cNvSpPr/>
          <p:nvPr/>
        </p:nvSpPr>
        <p:spPr>
          <a:xfrm>
            <a:off x="796925" y="3421880"/>
            <a:ext cx="1296988" cy="3603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dirty="0">
                <a:latin typeface="楷体" panose="02010609060101010101" pitchFamily="49" charset="-122"/>
                <a:ea typeface="楷体" panose="02010609060101010101" pitchFamily="49" charset="-122"/>
              </a:rPr>
              <a:t>指标规范</a:t>
            </a:r>
            <a:endParaRPr lang="en-US" altLang="zh-CN" sz="2000" dirty="0">
              <a:latin typeface="楷体" panose="02010609060101010101" pitchFamily="49" charset="-122"/>
              <a:ea typeface="楷体" panose="02010609060101010101" pitchFamily="49" charset="-122"/>
            </a:endParaRPr>
          </a:p>
        </p:txBody>
      </p:sp>
      <p:sp>
        <p:nvSpPr>
          <p:cNvPr id="12295" name="内容占位符 2"/>
          <p:cNvSpPr txBox="1">
            <a:spLocks/>
          </p:cNvSpPr>
          <p:nvPr/>
        </p:nvSpPr>
        <p:spPr bwMode="auto">
          <a:xfrm>
            <a:off x="430734" y="3933056"/>
            <a:ext cx="82200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indent="-182563">
              <a:spcBef>
                <a:spcPct val="20000"/>
              </a:spcBef>
              <a:buClr>
                <a:srgbClr val="B5A359"/>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187450" indent="-182563">
              <a:spcBef>
                <a:spcPct val="20000"/>
              </a:spcBef>
              <a:buClr>
                <a:srgbClr val="E3D9B8"/>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1462088" indent="-182563">
              <a:spcBef>
                <a:spcPct val="20000"/>
              </a:spcBef>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1919288" indent="-182563"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376488" indent="-182563"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2833688" indent="-182563"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290888" indent="-182563"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marL="342900" indent="-342900" defTabSz="457200" eaLnBrk="1" hangingPunct="1">
              <a:lnSpc>
                <a:spcPts val="1700"/>
              </a:lnSpc>
              <a:spcBef>
                <a:spcPts val="1000"/>
              </a:spcBef>
              <a:spcAft>
                <a:spcPts val="0"/>
              </a:spcAft>
              <a:buSzPct val="80000"/>
              <a:buFont typeface="Wingdings 3" charset="2"/>
              <a:buChar char=""/>
            </a:pPr>
            <a:r>
              <a:rPr lang="zh-CN" altLang="en-US" sz="1800" dirty="0">
                <a:latin typeface="楷体" panose="02010609060101010101" pitchFamily="49" charset="-122"/>
                <a:ea typeface="楷体" panose="02010609060101010101" pitchFamily="49" charset="-122"/>
              </a:rPr>
              <a:t>股票代码规范：</a:t>
            </a:r>
            <a:endParaRPr lang="en-US" altLang="zh-CN" sz="1800" dirty="0">
              <a:latin typeface="楷体" panose="02010609060101010101" pitchFamily="49" charset="-122"/>
              <a:ea typeface="楷体" panose="02010609060101010101" pitchFamily="49" charset="-122"/>
            </a:endParaRPr>
          </a:p>
          <a:p>
            <a:pPr>
              <a:lnSpc>
                <a:spcPts val="1700"/>
              </a:lnSpc>
              <a:buFont typeface="Wingdings" panose="05000000000000000000" pitchFamily="2" charset="2"/>
              <a:buChar char="Ø"/>
            </a:pPr>
            <a:r>
              <a:rPr lang="zh-CN" altLang="en-US"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深交所主板</a:t>
            </a:r>
            <a:r>
              <a:rPr lang="zh-CN" altLang="en-US" sz="1800" dirty="0">
                <a:latin typeface="楷体" panose="02010609060101010101" pitchFamily="49" charset="-122"/>
                <a:ea typeface="楷体" panose="02010609060101010101" pitchFamily="49" charset="-122"/>
              </a:rPr>
              <a:t>（含</a:t>
            </a:r>
            <a:r>
              <a:rPr lang="en-US" altLang="zh-CN" sz="1800" dirty="0">
                <a:latin typeface="楷体" panose="02010609060101010101" pitchFamily="49" charset="-122"/>
                <a:ea typeface="楷体" panose="02010609060101010101" pitchFamily="49" charset="-122"/>
              </a:rPr>
              <a:t>B</a:t>
            </a:r>
            <a:r>
              <a:rPr lang="zh-CN" altLang="en-US" sz="1800" dirty="0">
                <a:latin typeface="楷体" panose="02010609060101010101" pitchFamily="49" charset="-122"/>
                <a:ea typeface="楷体" panose="02010609060101010101" pitchFamily="49" charset="-122"/>
              </a:rPr>
              <a:t>股）” </a:t>
            </a:r>
            <a:r>
              <a:rPr lang="en-US" altLang="zh-CN" sz="1800" dirty="0">
                <a:latin typeface="楷体" panose="02010609060101010101" pitchFamily="49" charset="-122"/>
                <a:ea typeface="楷体" panose="02010609060101010101" pitchFamily="49" charset="-122"/>
              </a:rPr>
              <a:t>00</a:t>
            </a:r>
            <a:r>
              <a:rPr lang="zh-CN" altLang="zh-CN"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/200</a:t>
            </a:r>
            <a:r>
              <a:rPr lang="zh-CN" altLang="zh-CN"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.SZ</a:t>
            </a:r>
          </a:p>
          <a:p>
            <a:pPr>
              <a:lnSpc>
                <a:spcPts val="1700"/>
              </a:lnSpc>
              <a:buFont typeface="Wingdings" panose="05000000000000000000" pitchFamily="2" charset="2"/>
              <a:buChar char="Ø"/>
            </a:pPr>
            <a:r>
              <a:rPr lang="zh-CN" altLang="en-US"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上交所主板</a:t>
            </a:r>
            <a:r>
              <a:rPr lang="zh-CN" altLang="en-US" sz="1800" dirty="0">
                <a:latin typeface="楷体" panose="02010609060101010101" pitchFamily="49" charset="-122"/>
                <a:ea typeface="楷体" panose="02010609060101010101" pitchFamily="49" charset="-122"/>
              </a:rPr>
              <a:t>（含</a:t>
            </a:r>
            <a:r>
              <a:rPr lang="en-US" altLang="zh-CN" sz="1800" dirty="0">
                <a:latin typeface="楷体" panose="02010609060101010101" pitchFamily="49" charset="-122"/>
                <a:ea typeface="楷体" panose="02010609060101010101" pitchFamily="49" charset="-122"/>
              </a:rPr>
              <a:t>B</a:t>
            </a:r>
            <a:r>
              <a:rPr lang="zh-CN" altLang="en-US" sz="1800" dirty="0">
                <a:latin typeface="楷体" panose="02010609060101010101" pitchFamily="49" charset="-122"/>
                <a:ea typeface="楷体" panose="02010609060101010101" pitchFamily="49" charset="-122"/>
              </a:rPr>
              <a:t>股）” </a:t>
            </a:r>
            <a:r>
              <a:rPr lang="en-US" altLang="zh-CN" sz="1800" dirty="0">
                <a:latin typeface="楷体" panose="02010609060101010101" pitchFamily="49" charset="-122"/>
                <a:ea typeface="楷体" panose="02010609060101010101" pitchFamily="49" charset="-122"/>
              </a:rPr>
              <a:t>60</a:t>
            </a:r>
            <a:r>
              <a:rPr lang="zh-CN" altLang="zh-CN"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/900</a:t>
            </a:r>
            <a:r>
              <a:rPr lang="zh-CN" altLang="zh-CN"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.SH</a:t>
            </a:r>
          </a:p>
          <a:p>
            <a:pPr>
              <a:lnSpc>
                <a:spcPts val="1700"/>
              </a:lnSpc>
              <a:buFont typeface="Wingdings" panose="05000000000000000000" pitchFamily="2" charset="2"/>
              <a:buChar char="Ø"/>
            </a:pPr>
            <a:r>
              <a:rPr lang="zh-CN" altLang="en-US"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深交所创业板</a:t>
            </a: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300□□□.SZ</a:t>
            </a:r>
          </a:p>
          <a:p>
            <a:pPr>
              <a:lnSpc>
                <a:spcPts val="1700"/>
              </a:lnSpc>
              <a:buFont typeface="Wingdings" panose="05000000000000000000" pitchFamily="2" charset="2"/>
              <a:buChar char="Ø"/>
            </a:pPr>
            <a:r>
              <a:rPr lang="zh-CN" altLang="en-US"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深交所中小板</a:t>
            </a: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002□□□.SZ</a:t>
            </a:r>
          </a:p>
          <a:p>
            <a:pPr marL="342900" indent="-342900" defTabSz="457200" eaLnBrk="1" hangingPunct="1">
              <a:lnSpc>
                <a:spcPts val="1700"/>
              </a:lnSpc>
              <a:spcBef>
                <a:spcPts val="1000"/>
              </a:spcBef>
              <a:spcAft>
                <a:spcPts val="0"/>
              </a:spcAft>
              <a:buSzPct val="80000"/>
              <a:buFont typeface="Wingdings 3" charset="2"/>
              <a:buChar char=""/>
            </a:pPr>
            <a:r>
              <a:rPr lang="zh-CN" altLang="en-US" sz="1800" dirty="0">
                <a:latin typeface="楷体" panose="02010609060101010101" pitchFamily="49" charset="-122"/>
                <a:ea typeface="楷体" panose="02010609060101010101" pitchFamily="49" charset="-122"/>
              </a:rPr>
              <a:t>企业</a:t>
            </a:r>
            <a:r>
              <a:rPr lang="zh-CN" altLang="zh-CN" sz="1800" dirty="0">
                <a:latin typeface="楷体" panose="02010609060101010101" pitchFamily="49" charset="-122"/>
                <a:ea typeface="楷体" panose="02010609060101010101" pitchFamily="49" charset="-122"/>
              </a:rPr>
              <a:t>登记注册类型</a:t>
            </a: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QB06</a:t>
            </a:r>
            <a:r>
              <a:rPr lang="zh-CN" altLang="en-US" sz="1800" dirty="0">
                <a:latin typeface="楷体" panose="02010609060101010101" pitchFamily="49" charset="-122"/>
                <a:ea typeface="楷体" panose="02010609060101010101" pitchFamily="49" charset="-122"/>
              </a:rPr>
              <a:t>）对部分指标进行了规范：</a:t>
            </a:r>
            <a:r>
              <a:rPr lang="zh-CN" altLang="zh-CN" sz="1800" dirty="0">
                <a:latin typeface="楷体" panose="02010609060101010101" pitchFamily="49" charset="-122"/>
                <a:ea typeface="楷体" panose="02010609060101010101" pitchFamily="49" charset="-122"/>
              </a:rPr>
              <a:t>港澳台商的股本占公司注册资本的比例达</a:t>
            </a:r>
            <a:r>
              <a:rPr lang="en-US" altLang="zh-CN" sz="1800" dirty="0">
                <a:latin typeface="楷体" panose="02010609060101010101" pitchFamily="49" charset="-122"/>
                <a:ea typeface="楷体" panose="02010609060101010101" pitchFamily="49" charset="-122"/>
              </a:rPr>
              <a:t>25%</a:t>
            </a:r>
            <a:r>
              <a:rPr lang="zh-CN" altLang="zh-CN" sz="1800" dirty="0">
                <a:latin typeface="楷体" panose="02010609060101010101" pitchFamily="49" charset="-122"/>
                <a:ea typeface="楷体" panose="02010609060101010101" pitchFamily="49" charset="-122"/>
              </a:rPr>
              <a:t>以上的股份有限公司</a:t>
            </a:r>
            <a:r>
              <a:rPr lang="en-US" altLang="zh-CN"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填报代码为</a:t>
            </a:r>
            <a:r>
              <a:rPr lang="en-US" altLang="zh-CN" sz="1800" dirty="0">
                <a:latin typeface="楷体" panose="02010609060101010101" pitchFamily="49" charset="-122"/>
                <a:ea typeface="楷体" panose="02010609060101010101" pitchFamily="49" charset="-122"/>
              </a:rPr>
              <a:t>240</a:t>
            </a:r>
            <a:r>
              <a:rPr lang="zh-CN" altLang="en-US"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小于</a:t>
            </a:r>
            <a:r>
              <a:rPr lang="en-US" altLang="zh-CN" sz="1800" dirty="0">
                <a:latin typeface="楷体" panose="02010609060101010101" pitchFamily="49" charset="-122"/>
                <a:ea typeface="楷体" panose="02010609060101010101" pitchFamily="49" charset="-122"/>
              </a:rPr>
              <a:t>25%</a:t>
            </a:r>
            <a:r>
              <a:rPr lang="zh-CN" altLang="zh-CN" sz="1800" dirty="0">
                <a:latin typeface="楷体" panose="02010609060101010101" pitchFamily="49" charset="-122"/>
                <a:ea typeface="楷体" panose="02010609060101010101" pitchFamily="49" charset="-122"/>
              </a:rPr>
              <a:t>的</a:t>
            </a:r>
            <a:r>
              <a:rPr lang="zh-CN" altLang="en-US"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填报代码为</a:t>
            </a:r>
            <a:r>
              <a:rPr lang="en-US" altLang="zh-CN" sz="1800" dirty="0">
                <a:latin typeface="楷体" panose="02010609060101010101" pitchFamily="49" charset="-122"/>
                <a:ea typeface="楷体" panose="02010609060101010101" pitchFamily="49" charset="-122"/>
              </a:rPr>
              <a:t>160</a:t>
            </a:r>
            <a:r>
              <a:rPr lang="zh-CN" altLang="en-US" sz="1800" dirty="0">
                <a:latin typeface="楷体" panose="02010609060101010101" pitchFamily="49" charset="-122"/>
                <a:ea typeface="楷体" panose="02010609060101010101" pitchFamily="49" charset="-122"/>
              </a:rPr>
              <a:t>；外商</a:t>
            </a:r>
            <a:r>
              <a:rPr lang="zh-CN" altLang="zh-CN" sz="1800" dirty="0">
                <a:latin typeface="楷体" panose="02010609060101010101" pitchFamily="49" charset="-122"/>
                <a:ea typeface="楷体" panose="02010609060101010101" pitchFamily="49" charset="-122"/>
              </a:rPr>
              <a:t>比例</a:t>
            </a:r>
            <a:r>
              <a:rPr lang="zh-CN" altLang="en-US" sz="1800" dirty="0">
                <a:latin typeface="楷体" panose="02010609060101010101" pitchFamily="49" charset="-122"/>
                <a:ea typeface="楷体" panose="02010609060101010101" pitchFamily="49" charset="-122"/>
              </a:rPr>
              <a:t>超过</a:t>
            </a:r>
            <a:r>
              <a:rPr lang="en-US" altLang="zh-CN" sz="1800" dirty="0">
                <a:latin typeface="楷体" panose="02010609060101010101" pitchFamily="49" charset="-122"/>
                <a:ea typeface="楷体" panose="02010609060101010101" pitchFamily="49" charset="-122"/>
              </a:rPr>
              <a:t>25%</a:t>
            </a:r>
            <a:r>
              <a:rPr lang="zh-CN" altLang="zh-CN" sz="1800" dirty="0">
                <a:latin typeface="楷体" panose="02010609060101010101" pitchFamily="49" charset="-122"/>
                <a:ea typeface="楷体" panose="02010609060101010101" pitchFamily="49" charset="-122"/>
              </a:rPr>
              <a:t>的股份有限公司</a:t>
            </a:r>
            <a:r>
              <a:rPr lang="en-US" altLang="zh-CN"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填报代码为</a:t>
            </a:r>
            <a:r>
              <a:rPr lang="en-US" altLang="zh-CN" sz="1800" dirty="0">
                <a:latin typeface="楷体" panose="02010609060101010101" pitchFamily="49" charset="-122"/>
                <a:ea typeface="楷体" panose="02010609060101010101" pitchFamily="49" charset="-122"/>
              </a:rPr>
              <a:t>340</a:t>
            </a:r>
            <a:r>
              <a:rPr lang="zh-CN" altLang="zh-CN" sz="1800" dirty="0">
                <a:latin typeface="楷体" panose="02010609060101010101" pitchFamily="49" charset="-122"/>
                <a:ea typeface="楷体" panose="02010609060101010101" pitchFamily="49" charset="-122"/>
              </a:rPr>
              <a:t>。小于</a:t>
            </a:r>
            <a:r>
              <a:rPr lang="en-US" altLang="zh-CN" sz="1800" dirty="0">
                <a:latin typeface="楷体" panose="02010609060101010101" pitchFamily="49" charset="-122"/>
                <a:ea typeface="楷体" panose="02010609060101010101" pitchFamily="49" charset="-122"/>
              </a:rPr>
              <a:t>25%</a:t>
            </a:r>
            <a:r>
              <a:rPr lang="zh-CN" altLang="zh-CN" sz="1800" dirty="0">
                <a:latin typeface="楷体" panose="02010609060101010101" pitchFamily="49" charset="-122"/>
                <a:ea typeface="楷体" panose="02010609060101010101" pitchFamily="49" charset="-122"/>
              </a:rPr>
              <a:t>的，填报代码为</a:t>
            </a:r>
            <a:r>
              <a:rPr lang="en-US" altLang="zh-CN" sz="1800" dirty="0">
                <a:latin typeface="楷体" panose="02010609060101010101" pitchFamily="49" charset="-122"/>
                <a:ea typeface="楷体" panose="02010609060101010101" pitchFamily="49" charset="-122"/>
              </a:rPr>
              <a:t>160</a:t>
            </a:r>
            <a:r>
              <a:rPr lang="zh-CN" altLang="zh-CN" sz="1800" dirty="0">
                <a:latin typeface="楷体" panose="02010609060101010101" pitchFamily="49" charset="-122"/>
                <a:ea typeface="楷体" panose="02010609060101010101" pitchFamily="49" charset="-122"/>
              </a:rPr>
              <a:t>。</a:t>
            </a:r>
          </a:p>
          <a:p>
            <a:endParaRPr lang="zh-CN" altLang="en-US" sz="1800" dirty="0">
              <a:latin typeface="楷体" panose="02010609060101010101" pitchFamily="49" charset="-122"/>
              <a:ea typeface="楷体" panose="02010609060101010101" pitchFamily="49" charset="-122"/>
            </a:endParaRPr>
          </a:p>
        </p:txBody>
      </p:sp>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6425" cy="777875"/>
          </a:xfrm>
        </p:spPr>
        <p:txBody>
          <a:bodyPr/>
          <a:lstStyle/>
          <a:p>
            <a:pPr algn="r">
              <a:defRPr/>
            </a:pPr>
            <a:endParaRPr lang="zh-CN" altLang="en-US" dirty="0">
              <a:solidFill>
                <a:schemeClr val="tx2">
                  <a:lumMod val="40000"/>
                  <a:lumOff val="60000"/>
                </a:schemeClr>
              </a:solidFill>
              <a:latin typeface="楷体" panose="02010609060101010101" pitchFamily="49" charset="-122"/>
              <a:ea typeface="楷体" panose="02010609060101010101" pitchFamily="49" charset="-122"/>
            </a:endParaRPr>
          </a:p>
        </p:txBody>
      </p:sp>
      <p:sp>
        <p:nvSpPr>
          <p:cNvPr id="13315" name="内容占位符 2"/>
          <p:cNvSpPr>
            <a:spLocks noGrp="1"/>
          </p:cNvSpPr>
          <p:nvPr>
            <p:ph idx="1"/>
          </p:nvPr>
        </p:nvSpPr>
        <p:spPr>
          <a:xfrm>
            <a:off x="454025" y="1624806"/>
            <a:ext cx="8366125" cy="2376488"/>
          </a:xfrm>
        </p:spPr>
        <p:txBody>
          <a:bodyPr>
            <a:noAutofit/>
          </a:bodyPr>
          <a:lstStyle/>
          <a:p>
            <a:r>
              <a:rPr lang="zh-CN" altLang="en-US" dirty="0">
                <a:solidFill>
                  <a:schemeClr val="tx1"/>
                </a:solidFill>
                <a:latin typeface="楷体" panose="02010609060101010101" pitchFamily="49" charset="-122"/>
                <a:ea typeface="楷体" panose="02010609060101010101" pitchFamily="49" charset="-122"/>
              </a:rPr>
              <a:t>新增指标：信用减值损失</a:t>
            </a:r>
            <a:r>
              <a:rPr lang="en-US" altLang="zh-CN" dirty="0">
                <a:solidFill>
                  <a:schemeClr val="tx1"/>
                </a:solidFill>
                <a:latin typeface="楷体" panose="02010609060101010101" pitchFamily="49" charset="-122"/>
                <a:ea typeface="楷体" panose="02010609060101010101" pitchFamily="49" charset="-122"/>
              </a:rPr>
              <a:t>(QC235)</a:t>
            </a:r>
            <a:r>
              <a:rPr lang="zh-CN" altLang="en-US" dirty="0">
                <a:solidFill>
                  <a:schemeClr val="tx1"/>
                </a:solidFill>
                <a:latin typeface="楷体" panose="02010609060101010101" pitchFamily="49" charset="-122"/>
                <a:ea typeface="楷体" panose="02010609060101010101" pitchFamily="49" charset="-122"/>
              </a:rPr>
              <a:t>、研发费用</a:t>
            </a:r>
            <a:r>
              <a:rPr lang="en-US" altLang="zh-CN" dirty="0">
                <a:solidFill>
                  <a:schemeClr val="tx1"/>
                </a:solidFill>
                <a:latin typeface="楷体" panose="02010609060101010101" pitchFamily="49" charset="-122"/>
                <a:ea typeface="楷体" panose="02010609060101010101" pitchFamily="49" charset="-122"/>
              </a:rPr>
              <a:t>(QC236)</a:t>
            </a:r>
            <a:r>
              <a:rPr lang="zh-CN" altLang="en-US" dirty="0">
                <a:solidFill>
                  <a:schemeClr val="tx1"/>
                </a:solidFill>
                <a:latin typeface="楷体" panose="02010609060101010101" pitchFamily="49" charset="-122"/>
                <a:ea typeface="楷体" panose="02010609060101010101" pitchFamily="49" charset="-122"/>
              </a:rPr>
              <a:t>、流动资产合计</a:t>
            </a:r>
            <a:r>
              <a:rPr lang="en-US" altLang="zh-CN" dirty="0">
                <a:solidFill>
                  <a:schemeClr val="tx1"/>
                </a:solidFill>
                <a:latin typeface="楷体" panose="02010609060101010101" pitchFamily="49" charset="-122"/>
                <a:ea typeface="楷体" panose="02010609060101010101" pitchFamily="49" charset="-122"/>
              </a:rPr>
              <a:t>(QC237)</a:t>
            </a:r>
            <a:r>
              <a:rPr lang="zh-CN" altLang="en-US" dirty="0">
                <a:solidFill>
                  <a:schemeClr val="tx1"/>
                </a:solidFill>
                <a:latin typeface="楷体" panose="02010609060101010101" pitchFamily="49" charset="-122"/>
                <a:ea typeface="楷体" panose="02010609060101010101" pitchFamily="49" charset="-122"/>
              </a:rPr>
              <a:t>。</a:t>
            </a:r>
            <a:endParaRPr lang="en-US" altLang="zh-CN" dirty="0">
              <a:solidFill>
                <a:schemeClr val="tx1"/>
              </a:solidFill>
              <a:latin typeface="楷体" panose="02010609060101010101" pitchFamily="49" charset="-122"/>
              <a:ea typeface="楷体" panose="02010609060101010101" pitchFamily="49" charset="-122"/>
            </a:endParaRPr>
          </a:p>
          <a:p>
            <a:r>
              <a:rPr lang="zh-CN" altLang="en-US" dirty="0">
                <a:solidFill>
                  <a:schemeClr val="tx1"/>
                </a:solidFill>
                <a:latin typeface="楷体" panose="02010609060101010101" pitchFamily="49" charset="-122"/>
                <a:ea typeface="楷体" panose="02010609060101010101" pitchFamily="49" charset="-122"/>
              </a:rPr>
              <a:t>新增“开发支出</a:t>
            </a:r>
            <a:r>
              <a:rPr lang="en-US" altLang="zh-CN" dirty="0">
                <a:solidFill>
                  <a:schemeClr val="tx1"/>
                </a:solidFill>
                <a:latin typeface="楷体" panose="02010609060101010101" pitchFamily="49" charset="-122"/>
                <a:ea typeface="楷体" panose="02010609060101010101" pitchFamily="49" charset="-122"/>
              </a:rPr>
              <a:t>(QC238)</a:t>
            </a:r>
            <a:r>
              <a:rPr lang="zh-CN" altLang="en-US" dirty="0">
                <a:solidFill>
                  <a:schemeClr val="tx1"/>
                </a:solidFill>
                <a:latin typeface="楷体" panose="02010609060101010101" pitchFamily="49" charset="-122"/>
                <a:ea typeface="楷体" panose="02010609060101010101" pitchFamily="49" charset="-122"/>
              </a:rPr>
              <a:t>”作为指标“非流动资产合计”的“其中”项。</a:t>
            </a:r>
            <a:endParaRPr lang="en-US" altLang="zh-CN" dirty="0">
              <a:solidFill>
                <a:schemeClr val="tx1"/>
              </a:solidFill>
              <a:latin typeface="楷体" panose="02010609060101010101" pitchFamily="49" charset="-122"/>
              <a:ea typeface="楷体" panose="02010609060101010101" pitchFamily="49" charset="-122"/>
            </a:endParaRPr>
          </a:p>
          <a:p>
            <a:r>
              <a:rPr lang="zh-CN" altLang="en-US" dirty="0">
                <a:solidFill>
                  <a:schemeClr val="tx1"/>
                </a:solidFill>
                <a:latin typeface="楷体" panose="02010609060101010101" pitchFamily="49" charset="-122"/>
                <a:ea typeface="楷体" panose="02010609060101010101" pitchFamily="49" charset="-122"/>
              </a:rPr>
              <a:t>删除指标：“研发、试验检验费</a:t>
            </a:r>
            <a:r>
              <a:rPr lang="en-US" altLang="zh-CN" dirty="0">
                <a:solidFill>
                  <a:schemeClr val="tx1"/>
                </a:solidFill>
                <a:latin typeface="楷体" panose="02010609060101010101" pitchFamily="49" charset="-122"/>
                <a:ea typeface="楷体" panose="02010609060101010101" pitchFamily="49" charset="-122"/>
              </a:rPr>
              <a:t>(QC220_1)</a:t>
            </a:r>
            <a:r>
              <a:rPr lang="zh-CN" altLang="en-US" dirty="0">
                <a:solidFill>
                  <a:schemeClr val="tx1"/>
                </a:solidFill>
                <a:latin typeface="楷体" panose="02010609060101010101" pitchFamily="49" charset="-122"/>
                <a:ea typeface="楷体" panose="02010609060101010101" pitchFamily="49" charset="-122"/>
              </a:rPr>
              <a:t>”、“技术</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研发</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开发费</a:t>
            </a:r>
            <a:r>
              <a:rPr lang="en-US" altLang="zh-CN" dirty="0">
                <a:solidFill>
                  <a:schemeClr val="tx1"/>
                </a:solidFill>
                <a:latin typeface="楷体" panose="02010609060101010101" pitchFamily="49" charset="-122"/>
                <a:ea typeface="楷体" panose="02010609060101010101" pitchFamily="49" charset="-122"/>
              </a:rPr>
              <a:t>(QC223_2)</a:t>
            </a:r>
            <a:r>
              <a:rPr lang="zh-CN" altLang="en-US" dirty="0">
                <a:solidFill>
                  <a:schemeClr val="tx1"/>
                </a:solidFill>
                <a:latin typeface="楷体" panose="02010609060101010101" pitchFamily="49" charset="-122"/>
                <a:ea typeface="楷体" panose="02010609060101010101" pitchFamily="49" charset="-122"/>
              </a:rPr>
              <a:t>”、“其中：支付科研人员的工资及福利费</a:t>
            </a:r>
            <a:r>
              <a:rPr lang="en-US" altLang="zh-CN" dirty="0">
                <a:solidFill>
                  <a:schemeClr val="tx1"/>
                </a:solidFill>
                <a:latin typeface="楷体" panose="02010609060101010101" pitchFamily="49" charset="-122"/>
                <a:ea typeface="楷体" panose="02010609060101010101" pitchFamily="49" charset="-122"/>
              </a:rPr>
              <a:t>(QC223_3)</a:t>
            </a:r>
            <a:r>
              <a:rPr lang="zh-CN" altLang="en-US" dirty="0">
                <a:solidFill>
                  <a:schemeClr val="tx1"/>
                </a:solidFill>
                <a:latin typeface="楷体" panose="02010609060101010101" pitchFamily="49" charset="-122"/>
                <a:ea typeface="楷体" panose="02010609060101010101" pitchFamily="49" charset="-122"/>
              </a:rPr>
              <a:t>”。</a:t>
            </a:r>
            <a:endParaRPr lang="en-US" altLang="zh-CN" dirty="0">
              <a:solidFill>
                <a:schemeClr val="tx1"/>
              </a:solidFill>
              <a:latin typeface="楷体" panose="02010609060101010101" pitchFamily="49" charset="-122"/>
              <a:ea typeface="楷体" panose="02010609060101010101" pitchFamily="49" charset="-122"/>
            </a:endParaRPr>
          </a:p>
          <a:p>
            <a:r>
              <a:rPr lang="zh-CN" altLang="en-US" dirty="0">
                <a:solidFill>
                  <a:schemeClr val="tx1"/>
                </a:solidFill>
                <a:latin typeface="楷体" panose="02010609060101010101" pitchFamily="49" charset="-122"/>
                <a:ea typeface="楷体" panose="02010609060101010101" pitchFamily="49" charset="-122"/>
              </a:rPr>
              <a:t>“企业海外上市融资股本</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改为“企业</a:t>
            </a:r>
            <a:r>
              <a:rPr lang="zh-CN" altLang="en-US" dirty="0">
                <a:solidFill>
                  <a:srgbClr val="FF0000"/>
                </a:solidFill>
                <a:latin typeface="楷体" panose="02010609060101010101" pitchFamily="49" charset="-122"/>
                <a:ea typeface="楷体" panose="02010609060101010101" pitchFamily="49" charset="-122"/>
              </a:rPr>
              <a:t>境外</a:t>
            </a:r>
            <a:r>
              <a:rPr lang="zh-CN" altLang="en-US" dirty="0">
                <a:solidFill>
                  <a:schemeClr val="tx1"/>
                </a:solidFill>
                <a:latin typeface="楷体" panose="02010609060101010101" pitchFamily="49" charset="-122"/>
                <a:ea typeface="楷体" panose="02010609060101010101" pitchFamily="49" charset="-122"/>
              </a:rPr>
              <a:t>上市融资股本</a:t>
            </a:r>
            <a:r>
              <a:rPr lang="en-US" altLang="zh-CN" dirty="0">
                <a:solidFill>
                  <a:schemeClr val="tx1"/>
                </a:solidFill>
                <a:latin typeface="楷体" panose="02010609060101010101" pitchFamily="49" charset="-122"/>
                <a:ea typeface="楷体" panose="02010609060101010101" pitchFamily="49" charset="-122"/>
              </a:rPr>
              <a:t>(QC50)</a:t>
            </a:r>
            <a:r>
              <a:rPr lang="zh-CN" altLang="en-US" dirty="0">
                <a:solidFill>
                  <a:schemeClr val="tx1"/>
                </a:solidFill>
                <a:latin typeface="楷体" panose="02010609060101010101" pitchFamily="49" charset="-122"/>
                <a:ea typeface="楷体" panose="02010609060101010101" pitchFamily="49" charset="-122"/>
              </a:rPr>
              <a:t>”，含在港澳台地区上市企业。</a:t>
            </a:r>
            <a:endParaRPr lang="en-US" altLang="zh-CN" dirty="0">
              <a:solidFill>
                <a:schemeClr val="tx1"/>
              </a:solidFill>
              <a:latin typeface="楷体" panose="02010609060101010101" pitchFamily="49" charset="-122"/>
              <a:ea typeface="楷体" panose="02010609060101010101" pitchFamily="49" charset="-122"/>
            </a:endParaRPr>
          </a:p>
          <a:p>
            <a:r>
              <a:rPr lang="zh-CN" altLang="en-US" dirty="0">
                <a:solidFill>
                  <a:schemeClr val="tx1"/>
                </a:solidFill>
                <a:latin typeface="楷体" panose="02010609060101010101" pitchFamily="49" charset="-122"/>
                <a:ea typeface="楷体" panose="02010609060101010101" pitchFamily="49" charset="-122"/>
              </a:rPr>
              <a:t>删除“接受高等教育前为非就业地户藉人员（</a:t>
            </a:r>
            <a:r>
              <a:rPr lang="en-US" altLang="zh-CN" dirty="0">
                <a:solidFill>
                  <a:schemeClr val="tx1"/>
                </a:solidFill>
                <a:latin typeface="楷体" panose="02010609060101010101" pitchFamily="49" charset="-122"/>
                <a:ea typeface="楷体" panose="02010609060101010101" pitchFamily="49" charset="-122"/>
              </a:rPr>
              <a:t>QD30</a:t>
            </a:r>
            <a:r>
              <a:rPr lang="zh-CN" altLang="en-US" dirty="0">
                <a:solidFill>
                  <a:schemeClr val="tx1"/>
                </a:solidFill>
                <a:latin typeface="楷体" panose="02010609060101010101" pitchFamily="49" charset="-122"/>
                <a:ea typeface="楷体" panose="02010609060101010101" pitchFamily="49" charset="-122"/>
              </a:rPr>
              <a:t>）。</a:t>
            </a:r>
            <a:endParaRPr lang="en-US" altLang="zh-CN" dirty="0">
              <a:solidFill>
                <a:schemeClr val="tx1"/>
              </a:solidFill>
              <a:latin typeface="楷体" panose="02010609060101010101" pitchFamily="49" charset="-122"/>
              <a:ea typeface="楷体" panose="02010609060101010101" pitchFamily="49" charset="-122"/>
            </a:endParaRPr>
          </a:p>
        </p:txBody>
      </p:sp>
      <p:sp>
        <p:nvSpPr>
          <p:cNvPr id="3" name="圆角矩形 2"/>
          <p:cNvSpPr/>
          <p:nvPr/>
        </p:nvSpPr>
        <p:spPr>
          <a:xfrm>
            <a:off x="454025" y="469900"/>
            <a:ext cx="4046538"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楷体" panose="02010609060101010101" pitchFamily="49" charset="-122"/>
                <a:ea typeface="楷体" panose="02010609060101010101" pitchFamily="49" charset="-122"/>
              </a:rPr>
              <a:t>经济概况表及人员概况表</a:t>
            </a:r>
            <a:endParaRPr lang="en-US" altLang="zh-CN" dirty="0">
              <a:latin typeface="楷体" panose="02010609060101010101" pitchFamily="49" charset="-122"/>
              <a:ea typeface="楷体" panose="02010609060101010101" pitchFamily="49" charset="-122"/>
            </a:endParaRPr>
          </a:p>
        </p:txBody>
      </p:sp>
      <p:sp>
        <p:nvSpPr>
          <p:cNvPr id="4" name="圆角矩形 3"/>
          <p:cNvSpPr/>
          <p:nvPr/>
        </p:nvSpPr>
        <p:spPr>
          <a:xfrm>
            <a:off x="796925" y="1125538"/>
            <a:ext cx="1296988" cy="35877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dirty="0">
                <a:latin typeface="楷体" panose="02010609060101010101" pitchFamily="49" charset="-122"/>
                <a:ea typeface="楷体" panose="02010609060101010101" pitchFamily="49" charset="-122"/>
              </a:rPr>
              <a:t>指标变化</a:t>
            </a:r>
            <a:endParaRPr lang="en-US" altLang="zh-CN" sz="2000" dirty="0">
              <a:latin typeface="楷体" panose="02010609060101010101" pitchFamily="49" charset="-122"/>
              <a:ea typeface="楷体" panose="02010609060101010101" pitchFamily="49" charset="-122"/>
            </a:endParaRPr>
          </a:p>
        </p:txBody>
      </p:sp>
      <p:sp>
        <p:nvSpPr>
          <p:cNvPr id="6" name="圆角矩形 5"/>
          <p:cNvSpPr/>
          <p:nvPr/>
        </p:nvSpPr>
        <p:spPr>
          <a:xfrm>
            <a:off x="796925" y="4364038"/>
            <a:ext cx="1296988" cy="3603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dirty="0">
                <a:latin typeface="楷体" panose="02010609060101010101" pitchFamily="49" charset="-122"/>
                <a:ea typeface="楷体" panose="02010609060101010101" pitchFamily="49" charset="-122"/>
              </a:rPr>
              <a:t>指标规范</a:t>
            </a:r>
            <a:endParaRPr lang="en-US" altLang="zh-CN" sz="2000" dirty="0">
              <a:latin typeface="楷体" panose="02010609060101010101" pitchFamily="49" charset="-122"/>
              <a:ea typeface="楷体" panose="02010609060101010101" pitchFamily="49" charset="-122"/>
            </a:endParaRPr>
          </a:p>
        </p:txBody>
      </p:sp>
      <p:sp>
        <p:nvSpPr>
          <p:cNvPr id="13319" name="内容占位符 2"/>
          <p:cNvSpPr txBox="1">
            <a:spLocks/>
          </p:cNvSpPr>
          <p:nvPr/>
        </p:nvSpPr>
        <p:spPr bwMode="auto">
          <a:xfrm>
            <a:off x="454025" y="4724400"/>
            <a:ext cx="82200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indent="-182563">
              <a:spcBef>
                <a:spcPct val="20000"/>
              </a:spcBef>
              <a:buClr>
                <a:srgbClr val="B5A359"/>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187450" indent="-182563">
              <a:spcBef>
                <a:spcPct val="20000"/>
              </a:spcBef>
              <a:buClr>
                <a:srgbClr val="E3D9B8"/>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1462088" indent="-182563">
              <a:spcBef>
                <a:spcPct val="20000"/>
              </a:spcBef>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1919288" indent="-182563"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376488" indent="-182563"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2833688" indent="-182563"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290888" indent="-182563"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marL="342900" indent="-342900" defTabSz="457200" eaLnBrk="1" hangingPunct="1">
              <a:spcBef>
                <a:spcPts val="1000"/>
              </a:spcBef>
              <a:spcAft>
                <a:spcPts val="0"/>
              </a:spcAft>
              <a:buSzPct val="80000"/>
              <a:buFont typeface="Wingdings 3" charset="2"/>
              <a:buChar char=""/>
            </a:pPr>
            <a:r>
              <a:rPr lang="zh-CN" altLang="zh-CN" sz="1800" dirty="0">
                <a:latin typeface="楷体" panose="02010609060101010101" pitchFamily="49" charset="-122"/>
                <a:ea typeface="楷体" panose="02010609060101010101" pitchFamily="49" charset="-122"/>
              </a:rPr>
              <a:t>实际上缴税费总额</a:t>
            </a: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QC13</a:t>
            </a:r>
            <a:r>
              <a:rPr lang="zh-CN" altLang="en-US" sz="1800" dirty="0">
                <a:latin typeface="楷体" panose="02010609060101010101" pitchFamily="49" charset="-122"/>
                <a:ea typeface="楷体" panose="02010609060101010101" pitchFamily="49" charset="-122"/>
              </a:rPr>
              <a:t>）指标解释细化：</a:t>
            </a:r>
            <a:r>
              <a:rPr lang="zh-CN" altLang="zh-CN" sz="1800" dirty="0">
                <a:latin typeface="楷体" panose="02010609060101010101" pitchFamily="49" charset="-122"/>
                <a:ea typeface="楷体" panose="02010609060101010101" pitchFamily="49" charset="-122"/>
              </a:rPr>
              <a:t>指企业在报告期年度内因生产经营等活动而实际上缴的各项税金、特种基金和附加费，包含印花税、土地使用税、房地产税及教育附加费等，不包含代扣代缴个人所得税和关税。按当年实际发生额填报。</a:t>
            </a:r>
          </a:p>
          <a:p>
            <a:endParaRPr lang="zh-CN" altLang="en-US" sz="1800" dirty="0">
              <a:latin typeface="楷体" panose="02010609060101010101" pitchFamily="49" charset="-122"/>
              <a:ea typeface="楷体" panose="02010609060101010101" pitchFamily="49" charset="-122"/>
            </a:endParaRPr>
          </a:p>
        </p:txBody>
      </p:sp>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6425" cy="777875"/>
          </a:xfrm>
        </p:spPr>
        <p:txBody>
          <a:bodyPr/>
          <a:lstStyle/>
          <a:p>
            <a:pPr algn="r">
              <a:defRPr/>
            </a:pPr>
            <a:endParaRPr lang="zh-CN" altLang="en-US" dirty="0">
              <a:solidFill>
                <a:schemeClr val="tx2">
                  <a:lumMod val="40000"/>
                  <a:lumOff val="60000"/>
                </a:schemeClr>
              </a:solidFill>
              <a:latin typeface="楷体" panose="02010609060101010101" pitchFamily="49" charset="-122"/>
              <a:ea typeface="楷体" panose="02010609060101010101" pitchFamily="49" charset="-122"/>
            </a:endParaRPr>
          </a:p>
        </p:txBody>
      </p:sp>
      <p:sp>
        <p:nvSpPr>
          <p:cNvPr id="14339" name="内容占位符 2"/>
          <p:cNvSpPr>
            <a:spLocks noGrp="1"/>
          </p:cNvSpPr>
          <p:nvPr>
            <p:ph idx="1"/>
          </p:nvPr>
        </p:nvSpPr>
        <p:spPr>
          <a:xfrm>
            <a:off x="454025" y="1628775"/>
            <a:ext cx="8294688" cy="2087563"/>
          </a:xfrm>
        </p:spPr>
        <p:txBody>
          <a:bodyPr>
            <a:noAutofit/>
          </a:bodyPr>
          <a:lstStyle/>
          <a:p>
            <a:r>
              <a:rPr lang="zh-CN" altLang="en-US" dirty="0">
                <a:solidFill>
                  <a:schemeClr val="tx1"/>
                </a:solidFill>
                <a:latin typeface="楷体" panose="02010609060101010101" pitchFamily="49" charset="-122"/>
                <a:ea typeface="楷体" panose="02010609060101010101" pitchFamily="49" charset="-122"/>
              </a:rPr>
              <a:t>科技项目起始日期、科技项目完成日期，注意时间调整。</a:t>
            </a:r>
            <a:endParaRPr lang="en-US" altLang="zh-CN" dirty="0">
              <a:solidFill>
                <a:schemeClr val="tx1"/>
              </a:solidFill>
              <a:latin typeface="楷体" panose="02010609060101010101" pitchFamily="49" charset="-122"/>
              <a:ea typeface="楷体" panose="02010609060101010101" pitchFamily="49" charset="-122"/>
            </a:endParaRPr>
          </a:p>
          <a:p>
            <a:r>
              <a:rPr lang="zh-CN" altLang="en-US" dirty="0">
                <a:solidFill>
                  <a:schemeClr val="tx1"/>
                </a:solidFill>
                <a:latin typeface="楷体" panose="02010609060101010101" pitchFamily="49" charset="-122"/>
                <a:ea typeface="楷体" panose="02010609060101010101" pitchFamily="49" charset="-122"/>
              </a:rPr>
              <a:t>增加“</a:t>
            </a:r>
            <a:r>
              <a:rPr lang="zh-CN" altLang="zh-CN" dirty="0">
                <a:solidFill>
                  <a:schemeClr val="tx1"/>
                </a:solidFill>
                <a:latin typeface="楷体" panose="02010609060101010101" pitchFamily="49" charset="-122"/>
                <a:ea typeface="楷体" panose="02010609060101010101" pitchFamily="49" charset="-122"/>
              </a:rPr>
              <a:t>累计形成国际标准</a:t>
            </a:r>
            <a:r>
              <a:rPr lang="zh-CN" altLang="en-US" dirty="0">
                <a:solidFill>
                  <a:schemeClr val="tx1"/>
                </a:solidFill>
                <a:latin typeface="楷体" panose="02010609060101010101" pitchFamily="49" charset="-122"/>
                <a:ea typeface="楷体" panose="02010609060101010101" pitchFamily="49" charset="-122"/>
              </a:rPr>
              <a:t>（</a:t>
            </a:r>
            <a:r>
              <a:rPr lang="en-US" altLang="zh-CN" dirty="0">
                <a:solidFill>
                  <a:schemeClr val="tx1"/>
                </a:solidFill>
                <a:latin typeface="楷体" panose="02010609060101010101" pitchFamily="49" charset="-122"/>
                <a:ea typeface="楷体" panose="02010609060101010101" pitchFamily="49" charset="-122"/>
              </a:rPr>
              <a:t>QJ98</a:t>
            </a:r>
            <a:r>
              <a:rPr lang="zh-CN" altLang="en-US" dirty="0">
                <a:solidFill>
                  <a:schemeClr val="tx1"/>
                </a:solidFill>
                <a:latin typeface="楷体" panose="02010609060101010101" pitchFamily="49" charset="-122"/>
                <a:ea typeface="楷体" panose="02010609060101010101" pitchFamily="49" charset="-122"/>
              </a:rPr>
              <a:t>）”项，把“</a:t>
            </a:r>
            <a:r>
              <a:rPr lang="zh-CN" altLang="zh-CN" dirty="0">
                <a:solidFill>
                  <a:schemeClr val="tx1"/>
                </a:solidFill>
                <a:latin typeface="楷体" panose="02010609060101010101" pitchFamily="49" charset="-122"/>
                <a:ea typeface="楷体" panose="02010609060101010101" pitchFamily="49" charset="-122"/>
              </a:rPr>
              <a:t>当年形成国际标准</a:t>
            </a:r>
            <a:r>
              <a:rPr lang="zh-CN" altLang="en-US" dirty="0">
                <a:solidFill>
                  <a:schemeClr val="tx1"/>
                </a:solidFill>
                <a:latin typeface="楷体" panose="02010609060101010101" pitchFamily="49" charset="-122"/>
                <a:ea typeface="楷体" panose="02010609060101010101" pitchFamily="49" charset="-122"/>
              </a:rPr>
              <a:t>（</a:t>
            </a:r>
            <a:r>
              <a:rPr lang="en-US" altLang="zh-CN" dirty="0">
                <a:solidFill>
                  <a:schemeClr val="tx1"/>
                </a:solidFill>
                <a:latin typeface="楷体" panose="02010609060101010101" pitchFamily="49" charset="-122"/>
                <a:ea typeface="楷体" panose="02010609060101010101" pitchFamily="49" charset="-122"/>
              </a:rPr>
              <a:t>QJ98_1</a:t>
            </a:r>
            <a:r>
              <a:rPr lang="zh-CN" altLang="en-US" dirty="0">
                <a:solidFill>
                  <a:schemeClr val="tx1"/>
                </a:solidFill>
                <a:latin typeface="楷体" panose="02010609060101010101" pitchFamily="49" charset="-122"/>
                <a:ea typeface="楷体" panose="02010609060101010101" pitchFamily="49" charset="-122"/>
              </a:rPr>
              <a:t>）”作为其中项 。</a:t>
            </a:r>
            <a:endParaRPr lang="en-US" altLang="zh-CN" dirty="0">
              <a:solidFill>
                <a:schemeClr val="tx1"/>
              </a:solidFill>
              <a:latin typeface="楷体" panose="02010609060101010101" pitchFamily="49" charset="-122"/>
              <a:ea typeface="楷体" panose="02010609060101010101" pitchFamily="49" charset="-122"/>
            </a:endParaRPr>
          </a:p>
          <a:p>
            <a:r>
              <a:rPr lang="zh-CN" altLang="en-US" dirty="0">
                <a:solidFill>
                  <a:schemeClr val="tx1"/>
                </a:solidFill>
                <a:latin typeface="楷体" panose="02010609060101010101" pitchFamily="49" charset="-122"/>
                <a:ea typeface="楷体" panose="02010609060101010101" pitchFamily="49" charset="-122"/>
              </a:rPr>
              <a:t>增加“</a:t>
            </a:r>
            <a:r>
              <a:rPr lang="zh-CN" altLang="zh-CN" dirty="0">
                <a:solidFill>
                  <a:schemeClr val="tx1"/>
                </a:solidFill>
                <a:latin typeface="楷体" panose="02010609060101010101" pitchFamily="49" charset="-122"/>
                <a:ea typeface="楷体" panose="02010609060101010101" pitchFamily="49" charset="-122"/>
              </a:rPr>
              <a:t>累计形成国家或行业标准</a:t>
            </a:r>
            <a:r>
              <a:rPr lang="zh-CN" altLang="en-US" dirty="0">
                <a:solidFill>
                  <a:schemeClr val="tx1"/>
                </a:solidFill>
                <a:latin typeface="楷体" panose="02010609060101010101" pitchFamily="49" charset="-122"/>
                <a:ea typeface="楷体" panose="02010609060101010101" pitchFamily="49" charset="-122"/>
              </a:rPr>
              <a:t>（</a:t>
            </a:r>
            <a:r>
              <a:rPr lang="en-US" altLang="zh-CN" dirty="0">
                <a:solidFill>
                  <a:schemeClr val="tx1"/>
                </a:solidFill>
                <a:latin typeface="楷体" panose="02010609060101010101" pitchFamily="49" charset="-122"/>
                <a:ea typeface="楷体" panose="02010609060101010101" pitchFamily="49" charset="-122"/>
              </a:rPr>
              <a:t>QI27</a:t>
            </a:r>
            <a:r>
              <a:rPr lang="zh-CN" altLang="en-US" dirty="0">
                <a:solidFill>
                  <a:schemeClr val="tx1"/>
                </a:solidFill>
                <a:latin typeface="楷体" panose="02010609060101010101" pitchFamily="49" charset="-122"/>
                <a:ea typeface="楷体" panose="02010609060101010101" pitchFamily="49" charset="-122"/>
              </a:rPr>
              <a:t>）”项，把“</a:t>
            </a:r>
            <a:r>
              <a:rPr lang="zh-CN" altLang="zh-CN" dirty="0">
                <a:solidFill>
                  <a:schemeClr val="tx1"/>
                </a:solidFill>
                <a:latin typeface="楷体" panose="02010609060101010101" pitchFamily="49" charset="-122"/>
                <a:ea typeface="楷体" panose="02010609060101010101" pitchFamily="49" charset="-122"/>
              </a:rPr>
              <a:t>当年形成国家或行业标准</a:t>
            </a:r>
            <a:r>
              <a:rPr lang="zh-CN" altLang="en-US" dirty="0">
                <a:solidFill>
                  <a:schemeClr val="tx1"/>
                </a:solidFill>
                <a:latin typeface="楷体" panose="02010609060101010101" pitchFamily="49" charset="-122"/>
                <a:ea typeface="楷体" panose="02010609060101010101" pitchFamily="49" charset="-122"/>
              </a:rPr>
              <a:t>（</a:t>
            </a:r>
            <a:r>
              <a:rPr lang="en-US" altLang="zh-CN" dirty="0">
                <a:solidFill>
                  <a:schemeClr val="tx1"/>
                </a:solidFill>
                <a:latin typeface="楷体" panose="02010609060101010101" pitchFamily="49" charset="-122"/>
                <a:ea typeface="楷体" panose="02010609060101010101" pitchFamily="49" charset="-122"/>
              </a:rPr>
              <a:t>QI27_1</a:t>
            </a:r>
            <a:r>
              <a:rPr lang="zh-CN" altLang="en-US" dirty="0">
                <a:solidFill>
                  <a:schemeClr val="tx1"/>
                </a:solidFill>
                <a:latin typeface="楷体" panose="02010609060101010101" pitchFamily="49" charset="-122"/>
                <a:ea typeface="楷体" panose="02010609060101010101" pitchFamily="49" charset="-122"/>
              </a:rPr>
              <a:t>）”作为其中项 。</a:t>
            </a:r>
            <a:endParaRPr lang="en-US" altLang="zh-CN" dirty="0">
              <a:solidFill>
                <a:schemeClr val="tx1"/>
              </a:solidFill>
              <a:latin typeface="楷体" panose="02010609060101010101" pitchFamily="49" charset="-122"/>
              <a:ea typeface="楷体" panose="02010609060101010101" pitchFamily="49" charset="-122"/>
            </a:endParaRPr>
          </a:p>
          <a:p>
            <a:r>
              <a:rPr lang="zh-CN" altLang="en-US" dirty="0">
                <a:solidFill>
                  <a:schemeClr val="tx1"/>
                </a:solidFill>
                <a:latin typeface="楷体" panose="02010609060101010101" pitchFamily="49" charset="-122"/>
                <a:ea typeface="楷体" panose="02010609060101010101" pitchFamily="49" charset="-122"/>
              </a:rPr>
              <a:t>第五部分“</a:t>
            </a:r>
            <a:r>
              <a:rPr lang="zh-CN" altLang="zh-CN" dirty="0">
                <a:solidFill>
                  <a:schemeClr val="tx1"/>
                </a:solidFill>
                <a:latin typeface="楷体" panose="02010609060101010101" pitchFamily="49" charset="-122"/>
                <a:ea typeface="楷体" panose="02010609060101010101" pitchFamily="49" charset="-122"/>
              </a:rPr>
              <a:t>（三）企业在境外设立分支机构情况</a:t>
            </a:r>
            <a:r>
              <a:rPr lang="zh-CN" altLang="en-US" dirty="0">
                <a:solidFill>
                  <a:schemeClr val="tx1"/>
                </a:solidFill>
                <a:latin typeface="楷体" panose="02010609060101010101" pitchFamily="49" charset="-122"/>
                <a:ea typeface="楷体" panose="02010609060101010101" pitchFamily="49" charset="-122"/>
              </a:rPr>
              <a:t>”调整至第七部分“</a:t>
            </a:r>
            <a:r>
              <a:rPr lang="zh-CN" altLang="zh-CN" dirty="0">
                <a:solidFill>
                  <a:schemeClr val="tx1"/>
                </a:solidFill>
                <a:latin typeface="楷体" panose="02010609060101010101" pitchFamily="49" charset="-122"/>
                <a:ea typeface="楷体" panose="02010609060101010101" pitchFamily="49" charset="-122"/>
              </a:rPr>
              <a:t>其他相关情况</a:t>
            </a:r>
            <a:r>
              <a:rPr lang="zh-CN" altLang="en-US" dirty="0">
                <a:solidFill>
                  <a:schemeClr val="tx1"/>
                </a:solidFill>
                <a:latin typeface="楷体" panose="02010609060101010101" pitchFamily="49" charset="-122"/>
                <a:ea typeface="楷体" panose="02010609060101010101" pitchFamily="49" charset="-122"/>
              </a:rPr>
              <a:t>”。</a:t>
            </a:r>
            <a:endParaRPr lang="en-US" altLang="zh-CN" dirty="0">
              <a:solidFill>
                <a:schemeClr val="tx1"/>
              </a:solidFill>
              <a:latin typeface="楷体" panose="02010609060101010101" pitchFamily="49" charset="-122"/>
              <a:ea typeface="楷体" panose="02010609060101010101" pitchFamily="49" charset="-122"/>
            </a:endParaRPr>
          </a:p>
        </p:txBody>
      </p:sp>
      <p:sp>
        <p:nvSpPr>
          <p:cNvPr id="3" name="圆角矩形 2"/>
          <p:cNvSpPr/>
          <p:nvPr/>
        </p:nvSpPr>
        <p:spPr>
          <a:xfrm>
            <a:off x="454025" y="469900"/>
            <a:ext cx="505460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楷体" panose="02010609060101010101" pitchFamily="49" charset="-122"/>
                <a:ea typeface="楷体" panose="02010609060101010101" pitchFamily="49" charset="-122"/>
              </a:rPr>
              <a:t>科技项目概况表及科技活动概况表</a:t>
            </a:r>
            <a:endParaRPr lang="en-US" altLang="zh-CN" dirty="0">
              <a:latin typeface="楷体" panose="02010609060101010101" pitchFamily="49" charset="-122"/>
              <a:ea typeface="楷体" panose="02010609060101010101" pitchFamily="49" charset="-122"/>
            </a:endParaRPr>
          </a:p>
        </p:txBody>
      </p:sp>
      <p:sp>
        <p:nvSpPr>
          <p:cNvPr id="4" name="圆角矩形 3"/>
          <p:cNvSpPr/>
          <p:nvPr/>
        </p:nvSpPr>
        <p:spPr>
          <a:xfrm>
            <a:off x="796925" y="1125538"/>
            <a:ext cx="1296988" cy="35877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dirty="0">
                <a:latin typeface="楷体" panose="02010609060101010101" pitchFamily="49" charset="-122"/>
                <a:ea typeface="楷体" panose="02010609060101010101" pitchFamily="49" charset="-122"/>
              </a:rPr>
              <a:t>指标变化</a:t>
            </a:r>
            <a:endParaRPr lang="en-US" altLang="zh-CN" sz="2000" dirty="0">
              <a:latin typeface="楷体" panose="02010609060101010101" pitchFamily="49" charset="-122"/>
              <a:ea typeface="楷体" panose="02010609060101010101" pitchFamily="49" charset="-122"/>
            </a:endParaRPr>
          </a:p>
        </p:txBody>
      </p:sp>
      <p:sp>
        <p:nvSpPr>
          <p:cNvPr id="6" name="圆角矩形 5"/>
          <p:cNvSpPr/>
          <p:nvPr/>
        </p:nvSpPr>
        <p:spPr>
          <a:xfrm>
            <a:off x="784225" y="4149725"/>
            <a:ext cx="1295400" cy="35877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dirty="0">
                <a:latin typeface="楷体" panose="02010609060101010101" pitchFamily="49" charset="-122"/>
                <a:ea typeface="楷体" panose="02010609060101010101" pitchFamily="49" charset="-122"/>
              </a:rPr>
              <a:t>指标规范</a:t>
            </a:r>
            <a:endParaRPr lang="en-US" altLang="zh-CN" sz="2000" dirty="0">
              <a:latin typeface="楷体" panose="02010609060101010101" pitchFamily="49" charset="-122"/>
              <a:ea typeface="楷体" panose="02010609060101010101" pitchFamily="49" charset="-122"/>
            </a:endParaRPr>
          </a:p>
        </p:txBody>
      </p:sp>
      <p:sp>
        <p:nvSpPr>
          <p:cNvPr id="14343" name="内容占位符 2"/>
          <p:cNvSpPr txBox="1">
            <a:spLocks/>
          </p:cNvSpPr>
          <p:nvPr/>
        </p:nvSpPr>
        <p:spPr bwMode="auto">
          <a:xfrm>
            <a:off x="468313" y="4581525"/>
            <a:ext cx="82184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indent="-182563">
              <a:spcBef>
                <a:spcPct val="20000"/>
              </a:spcBef>
              <a:buClr>
                <a:srgbClr val="B5A359"/>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187450" indent="-182563">
              <a:spcBef>
                <a:spcPct val="20000"/>
              </a:spcBef>
              <a:buClr>
                <a:srgbClr val="E3D9B8"/>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1462088" indent="-182563">
              <a:spcBef>
                <a:spcPct val="20000"/>
              </a:spcBef>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1919288" indent="-182563"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376488" indent="-182563"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2833688" indent="-182563"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290888" indent="-182563"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marL="342900" indent="-342900" defTabSz="457200" eaLnBrk="1" hangingPunct="1">
              <a:spcBef>
                <a:spcPts val="1000"/>
              </a:spcBef>
              <a:spcAft>
                <a:spcPts val="0"/>
              </a:spcAft>
              <a:buSzPct val="80000"/>
              <a:buFont typeface="Wingdings 3" charset="2"/>
              <a:buChar char=""/>
            </a:pPr>
            <a:r>
              <a:rPr lang="zh-CN" altLang="zh-CN" sz="1800" dirty="0">
                <a:latin typeface="楷体" panose="02010609060101010101" pitchFamily="49" charset="-122"/>
                <a:ea typeface="楷体" panose="02010609060101010101" pitchFamily="49" charset="-122"/>
              </a:rPr>
              <a:t>来自政府部门的科技活动经费</a:t>
            </a: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 QJ252 </a:t>
            </a:r>
            <a:r>
              <a:rPr lang="zh-CN" altLang="en-US" sz="1800" dirty="0">
                <a:latin typeface="楷体" panose="02010609060101010101" pitchFamily="49" charset="-122"/>
                <a:ea typeface="楷体" panose="02010609060101010101" pitchFamily="49" charset="-122"/>
              </a:rPr>
              <a:t>）指标定义明确：</a:t>
            </a:r>
            <a:r>
              <a:rPr lang="zh-CN" altLang="zh-CN" sz="1800" dirty="0">
                <a:latin typeface="楷体" panose="02010609060101010101" pitchFamily="49" charset="-122"/>
                <a:ea typeface="楷体" panose="02010609060101010101" pitchFamily="49" charset="-122"/>
              </a:rPr>
              <a:t>指报告期内企业从政府有关部门获得的科技活动经费合计，包括科技专项费、科研基建费、政府专项基金和补贴等。该指标应与有关会计科目计入的从政府有关部门获得的研究开发经费对应。</a:t>
            </a:r>
            <a:r>
              <a:rPr lang="zh-CN" altLang="en-US" sz="1800" dirty="0">
                <a:latin typeface="楷体" panose="02010609060101010101" pitchFamily="49" charset="-122"/>
                <a:ea typeface="楷体" panose="02010609060101010101" pitchFamily="49" charset="-122"/>
              </a:rPr>
              <a:t>不一定是该年度使用的。注意与科技项目表中的“政府资金”相区分。</a:t>
            </a:r>
            <a:endParaRPr lang="zh-CN" altLang="zh-CN" sz="1800" dirty="0">
              <a:latin typeface="楷体" panose="02010609060101010101" pitchFamily="49" charset="-122"/>
              <a:ea typeface="楷体" panose="02010609060101010101" pitchFamily="49" charset="-122"/>
            </a:endParaRPr>
          </a:p>
          <a:p>
            <a:endParaRPr lang="zh-CN" altLang="en-US" sz="1800" dirty="0">
              <a:latin typeface="楷体" panose="02010609060101010101" pitchFamily="49" charset="-122"/>
              <a:ea typeface="楷体" panose="02010609060101010101" pitchFamily="49" charset="-122"/>
            </a:endParaRPr>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750" y="2060575"/>
            <a:ext cx="503238" cy="2290763"/>
          </a:xfrm>
          <a:solidFill>
            <a:schemeClr val="accent2"/>
          </a:solidFill>
        </p:spPr>
        <p:txBody>
          <a:bodyPr/>
          <a:lstStyle/>
          <a:p>
            <a:pPr>
              <a:defRPr/>
            </a:pPr>
            <a:r>
              <a:rPr lang="zh-CN" altLang="en-US" sz="2400" dirty="0" smtClean="0">
                <a:solidFill>
                  <a:schemeClr val="bg1"/>
                </a:solidFill>
                <a:latin typeface="楷体" panose="02010609060101010101" pitchFamily="49" charset="-122"/>
                <a:ea typeface="楷体" panose="02010609060101010101" pitchFamily="49" charset="-122"/>
              </a:rPr>
              <a:t>指标代码变化</a:t>
            </a:r>
            <a:endParaRPr lang="zh-CN" altLang="en-US" sz="2400" dirty="0">
              <a:solidFill>
                <a:schemeClr val="bg1"/>
              </a:solidFill>
              <a:latin typeface="楷体" panose="02010609060101010101" pitchFamily="49" charset="-122"/>
              <a:ea typeface="楷体" panose="02010609060101010101" pitchFamily="49" charset="-122"/>
            </a:endParaRPr>
          </a:p>
        </p:txBody>
      </p:sp>
      <p:graphicFrame>
        <p:nvGraphicFramePr>
          <p:cNvPr id="4" name="内容占位符 3"/>
          <p:cNvGraphicFramePr>
            <a:graphicFrameLocks noGrp="1"/>
          </p:cNvGraphicFramePr>
          <p:nvPr>
            <p:ph idx="1"/>
          </p:nvPr>
        </p:nvGraphicFramePr>
        <p:xfrm>
          <a:off x="1187450" y="549275"/>
          <a:ext cx="7488238" cy="5562600"/>
        </p:xfrm>
        <a:graphic>
          <a:graphicData uri="http://schemas.openxmlformats.org/drawingml/2006/table">
            <a:tbl>
              <a:tblPr firstRow="1" bandRow="1">
                <a:tableStyleId>{5C22544A-7EE6-4342-B048-85BDC9FD1C3A}</a:tableStyleId>
              </a:tblPr>
              <a:tblGrid>
                <a:gridCol w="774645"/>
                <a:gridCol w="6713593"/>
              </a:tblGrid>
              <a:tr h="370840">
                <a:tc>
                  <a:txBody>
                    <a:bodyPr/>
                    <a:lstStyle/>
                    <a:p>
                      <a:pPr algn="ctr"/>
                      <a:r>
                        <a:rPr lang="zh-CN" altLang="en-US" sz="1600" dirty="0" smtClean="0">
                          <a:latin typeface="华文楷体" pitchFamily="2" charset="-122"/>
                          <a:ea typeface="华文楷体" pitchFamily="2" charset="-122"/>
                        </a:rPr>
                        <a:t>代码</a:t>
                      </a:r>
                      <a:endParaRPr lang="zh-CN" altLang="en-US" sz="1600" dirty="0">
                        <a:latin typeface="华文楷体" pitchFamily="2" charset="-122"/>
                        <a:ea typeface="华文楷体" pitchFamily="2" charset="-122"/>
                      </a:endParaRPr>
                    </a:p>
                  </a:txBody>
                  <a:tcPr marL="91433" marR="91433"/>
                </a:tc>
                <a:tc>
                  <a:txBody>
                    <a:bodyPr/>
                    <a:lstStyle/>
                    <a:p>
                      <a:pPr algn="ctr"/>
                      <a:r>
                        <a:rPr kumimoji="0" lang="zh-CN" altLang="zh-CN" sz="1600" b="1" kern="1200" dirty="0" smtClean="0">
                          <a:solidFill>
                            <a:schemeClr val="lt1"/>
                          </a:solidFill>
                          <a:effectLst/>
                          <a:latin typeface="华文楷体" pitchFamily="2" charset="-122"/>
                          <a:ea typeface="华文楷体" pitchFamily="2" charset="-122"/>
                          <a:cs typeface="+mn-cs"/>
                        </a:rPr>
                        <a:t>项目当年成果形式</a:t>
                      </a:r>
                      <a:r>
                        <a:rPr kumimoji="0" lang="zh-CN" altLang="en-US" sz="1600" b="1" kern="1200" dirty="0" smtClean="0">
                          <a:solidFill>
                            <a:schemeClr val="lt1"/>
                          </a:solidFill>
                          <a:effectLst/>
                          <a:latin typeface="华文楷体" pitchFamily="2" charset="-122"/>
                          <a:ea typeface="华文楷体" pitchFamily="2" charset="-122"/>
                          <a:cs typeface="+mn-cs"/>
                        </a:rPr>
                        <a:t>（</a:t>
                      </a:r>
                      <a:r>
                        <a:rPr kumimoji="0" lang="en-US" altLang="zh-CN" sz="1600" b="1" kern="1200" dirty="0" smtClean="0">
                          <a:solidFill>
                            <a:schemeClr val="lt1"/>
                          </a:solidFill>
                          <a:effectLst/>
                          <a:latin typeface="华文楷体" pitchFamily="2" charset="-122"/>
                          <a:ea typeface="华文楷体" pitchFamily="2" charset="-122"/>
                          <a:cs typeface="+mn-cs"/>
                        </a:rPr>
                        <a:t>QH21</a:t>
                      </a:r>
                      <a:r>
                        <a:rPr kumimoji="0" lang="zh-CN" altLang="en-US" sz="1600" b="1" kern="1200" dirty="0" smtClean="0">
                          <a:solidFill>
                            <a:schemeClr val="lt1"/>
                          </a:solidFill>
                          <a:effectLst/>
                          <a:latin typeface="华文楷体" pitchFamily="2" charset="-122"/>
                          <a:ea typeface="华文楷体" pitchFamily="2" charset="-122"/>
                          <a:cs typeface="+mn-cs"/>
                        </a:rPr>
                        <a:t>）</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01</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论文、专著或研究报告</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02</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新产品、新工艺等推广与示范活动</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03</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对已有产品、工艺等进行一般性改进</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04</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对已有产品、工艺等实现突破性变革</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05</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软件著作权</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06</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应用软件</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07</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中间件或新算法</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08</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基础软件</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09</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发明专利</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10</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实用新型专利或外观设计专利</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11</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带有技术、工艺参数的图纸、技术标准、操作规范、技术论证、咨询评价</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12</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自主研制的新产品原型或样机、样件、样品、配方、新装置</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13</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自主开发的新技术或新工艺、新工法、新服务</a:t>
                      </a:r>
                      <a:endParaRPr lang="zh-CN" altLang="en-US" sz="1600" dirty="0">
                        <a:latin typeface="华文楷体" pitchFamily="2" charset="-122"/>
                        <a:ea typeface="华文楷体" pitchFamily="2" charset="-122"/>
                      </a:endParaRPr>
                    </a:p>
                  </a:txBody>
                  <a:tcPr marL="91433" marR="91433"/>
                </a:tc>
              </a:tr>
              <a:tr h="370840">
                <a:tc>
                  <a:txBody>
                    <a:bodyPr/>
                    <a:lstStyle/>
                    <a:p>
                      <a:pPr algn="ctr"/>
                      <a:r>
                        <a:rPr lang="en-US" altLang="zh-CN" sz="1600" dirty="0" smtClean="0">
                          <a:latin typeface="华文楷体" pitchFamily="2" charset="-122"/>
                          <a:ea typeface="华文楷体" pitchFamily="2" charset="-122"/>
                        </a:rPr>
                        <a:t>14</a:t>
                      </a:r>
                      <a:endParaRPr lang="zh-CN" altLang="en-US" sz="1600" dirty="0">
                        <a:latin typeface="华文楷体" pitchFamily="2" charset="-122"/>
                        <a:ea typeface="华文楷体" pitchFamily="2" charset="-122"/>
                      </a:endParaRPr>
                    </a:p>
                  </a:txBody>
                  <a:tcPr marL="91433" marR="91433"/>
                </a:tc>
                <a:tc>
                  <a:txBody>
                    <a:bodyPr/>
                    <a:lstStyle/>
                    <a:p>
                      <a:r>
                        <a:rPr kumimoji="0" lang="zh-CN" altLang="zh-CN" sz="1600" kern="1200" dirty="0" smtClean="0">
                          <a:solidFill>
                            <a:schemeClr val="dk1"/>
                          </a:solidFill>
                          <a:effectLst/>
                          <a:latin typeface="华文楷体" pitchFamily="2" charset="-122"/>
                          <a:ea typeface="华文楷体" pitchFamily="2" charset="-122"/>
                          <a:cs typeface="+mn-cs"/>
                        </a:rPr>
                        <a:t>其他</a:t>
                      </a:r>
                      <a:endParaRPr lang="zh-CN" altLang="en-US" sz="1600" dirty="0">
                        <a:latin typeface="华文楷体" pitchFamily="2" charset="-122"/>
                        <a:ea typeface="华文楷体" pitchFamily="2" charset="-122"/>
                      </a:endParaRPr>
                    </a:p>
                  </a:txBody>
                  <a:tcPr marL="91433" marR="91433"/>
                </a:tc>
              </a:tr>
            </a:tbl>
          </a:graphicData>
        </a:graphic>
      </p:graphicFrame>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defRPr/>
            </a:pPr>
            <a:r>
              <a:rPr lang="en-US" altLang="zh-CN" sz="3200" dirty="0" smtClean="0">
                <a:solidFill>
                  <a:schemeClr val="tx1"/>
                </a:solidFill>
                <a:latin typeface="楷体" panose="02010609060101010101" pitchFamily="49" charset="-122"/>
                <a:ea typeface="楷体" panose="02010609060101010101" pitchFamily="49" charset="-122"/>
              </a:rPr>
              <a:t>(</a:t>
            </a:r>
            <a:r>
              <a:rPr lang="zh-CN" altLang="en-US" sz="3200" dirty="0" smtClean="0">
                <a:solidFill>
                  <a:schemeClr val="tx1"/>
                </a:solidFill>
                <a:latin typeface="楷体" panose="02010609060101010101" pitchFamily="49" charset="-122"/>
                <a:ea typeface="楷体" panose="02010609060101010101" pitchFamily="49" charset="-122"/>
              </a:rPr>
              <a:t>二</a:t>
            </a:r>
            <a:r>
              <a:rPr lang="en-US" altLang="zh-CN" sz="3200" dirty="0" smtClean="0">
                <a:solidFill>
                  <a:schemeClr val="tx1"/>
                </a:solidFill>
                <a:latin typeface="楷体" panose="02010609060101010101" pitchFamily="49" charset="-122"/>
                <a:ea typeface="楷体" panose="02010609060101010101" pitchFamily="49" charset="-122"/>
              </a:rPr>
              <a:t>)</a:t>
            </a:r>
            <a:r>
              <a:rPr lang="zh-CN" altLang="en-US" sz="3200" dirty="0" smtClean="0">
                <a:solidFill>
                  <a:schemeClr val="tx1"/>
                </a:solidFill>
                <a:latin typeface="楷体" panose="02010609060101010101" pitchFamily="49" charset="-122"/>
                <a:ea typeface="楷体" panose="02010609060101010101" pitchFamily="49" charset="-122"/>
              </a:rPr>
              <a:t>填报要求和审核重点</a:t>
            </a:r>
            <a:endParaRPr lang="zh-CN" altLang="en-US" sz="3200" dirty="0">
              <a:solidFill>
                <a:schemeClr val="tx1"/>
              </a:solidFill>
              <a:latin typeface="楷体" panose="02010609060101010101" pitchFamily="49" charset="-122"/>
              <a:ea typeface="楷体" panose="02010609060101010101" pitchFamily="49" charset="-122"/>
            </a:endParaRPr>
          </a:p>
        </p:txBody>
      </p:sp>
      <p:sp>
        <p:nvSpPr>
          <p:cNvPr id="16387" name="内容占位符 2"/>
          <p:cNvSpPr>
            <a:spLocks noGrp="1"/>
          </p:cNvSpPr>
          <p:nvPr>
            <p:ph idx="1"/>
          </p:nvPr>
        </p:nvSpPr>
        <p:spPr>
          <a:xfrm>
            <a:off x="467544" y="1412776"/>
            <a:ext cx="7467600" cy="4917033"/>
          </a:xfrm>
        </p:spPr>
        <p:txBody>
          <a:bodyPr>
            <a:normAutofit fontScale="92500" lnSpcReduction="10000"/>
          </a:bodyPr>
          <a:lstStyle/>
          <a:p>
            <a:r>
              <a:rPr lang="zh-CN" altLang="en-US" sz="2000" dirty="0" smtClean="0">
                <a:solidFill>
                  <a:schemeClr val="tx1"/>
                </a:solidFill>
                <a:latin typeface="楷体" panose="02010609060101010101" pitchFamily="49" charset="-122"/>
                <a:ea typeface="楷体" panose="02010609060101010101" pitchFamily="49" charset="-122"/>
              </a:rPr>
              <a:t>以</a:t>
            </a:r>
            <a:r>
              <a:rPr lang="zh-CN" altLang="zh-CN" sz="2000" dirty="0" smtClean="0">
                <a:solidFill>
                  <a:schemeClr val="tx1"/>
                </a:solidFill>
                <a:latin typeface="楷体" panose="02010609060101010101" pitchFamily="49" charset="-122"/>
                <a:ea typeface="楷体" panose="02010609060101010101" pitchFamily="49" charset="-122"/>
              </a:rPr>
              <a:t>“千元” 为计量单位的指标，均</a:t>
            </a:r>
            <a:r>
              <a:rPr lang="zh-CN" altLang="zh-CN" sz="2000" b="1" dirty="0" smtClean="0">
                <a:solidFill>
                  <a:schemeClr val="tx1"/>
                </a:solidFill>
                <a:latin typeface="楷体" panose="02010609060101010101" pitchFamily="49" charset="-122"/>
                <a:ea typeface="楷体" panose="02010609060101010101" pitchFamily="49" charset="-122"/>
              </a:rPr>
              <a:t>不保留</a:t>
            </a:r>
            <a:r>
              <a:rPr lang="zh-CN" altLang="zh-CN" sz="2000" dirty="0" smtClean="0">
                <a:solidFill>
                  <a:schemeClr val="tx1"/>
                </a:solidFill>
                <a:latin typeface="楷体" panose="02010609060101010101" pitchFamily="49" charset="-122"/>
                <a:ea typeface="楷体" panose="02010609060101010101" pitchFamily="49" charset="-122"/>
              </a:rPr>
              <a:t>小数</a:t>
            </a:r>
            <a:r>
              <a:rPr lang="zh-CN" altLang="en-US" sz="2000" dirty="0" smtClean="0">
                <a:solidFill>
                  <a:schemeClr val="tx1"/>
                </a:solidFill>
                <a:latin typeface="楷体" panose="02010609060101010101" pitchFamily="49" charset="-122"/>
                <a:ea typeface="楷体" panose="02010609060101010101" pitchFamily="49" charset="-122"/>
              </a:rPr>
              <a:t>，</a:t>
            </a:r>
            <a:r>
              <a:rPr lang="zh-CN" altLang="zh-CN" sz="2000" dirty="0"/>
              <a:t>所有指标均不保留小数，报表不得留空无数据应填</a:t>
            </a:r>
            <a:r>
              <a:rPr lang="en-US" altLang="zh-CN" sz="2000" dirty="0"/>
              <a:t>0</a:t>
            </a:r>
            <a:r>
              <a:rPr lang="zh-CN" altLang="zh-CN"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r>
              <a:rPr lang="zh-CN" altLang="en-US" sz="2000" dirty="0">
                <a:solidFill>
                  <a:schemeClr val="tx1"/>
                </a:solidFill>
                <a:latin typeface="楷体" panose="02010609060101010101" pitchFamily="49" charset="-122"/>
                <a:ea typeface="楷体" panose="02010609060101010101" pitchFamily="49" charset="-122"/>
                <a:sym typeface="Wingdings" panose="05000000000000000000" pitchFamily="2" charset="2"/>
              </a:rPr>
              <a:t>纸件上报</a:t>
            </a:r>
            <a:r>
              <a:rPr lang="zh-CN" altLang="en-US" sz="2000" dirty="0" smtClean="0">
                <a:solidFill>
                  <a:schemeClr val="tx1"/>
                </a:solidFill>
                <a:latin typeface="楷体" panose="02010609060101010101" pitchFamily="49" charset="-122"/>
                <a:ea typeface="楷体" panose="02010609060101010101" pitchFamily="49" charset="-122"/>
                <a:sym typeface="Wingdings" panose="05000000000000000000" pitchFamily="2" charset="2"/>
              </a:rPr>
              <a:t>要求</a:t>
            </a:r>
            <a:r>
              <a:rPr lang="zh-CN" altLang="en-US" sz="2000" b="1"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（受疫情影响纸质</a:t>
            </a:r>
            <a:r>
              <a:rPr lang="zh-CN" altLang="en-US" sz="2000" b="1"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材料报送暂停</a:t>
            </a:r>
            <a:r>
              <a:rPr lang="zh-CN" altLang="en-US" sz="2000" b="1"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，具体报送时间另行通知）</a:t>
            </a:r>
            <a:endParaRPr lang="en-US" altLang="zh-CN" sz="2000" b="1" dirty="0">
              <a:solidFill>
                <a:srgbClr val="FF0000"/>
              </a:solidFill>
              <a:latin typeface="楷体" panose="02010609060101010101" pitchFamily="49" charset="-122"/>
              <a:ea typeface="楷体" panose="02010609060101010101" pitchFamily="49" charset="-122"/>
              <a:sym typeface="Wingdings" panose="05000000000000000000" pitchFamily="2" charset="2"/>
            </a:endParaRPr>
          </a:p>
          <a:p>
            <a:pPr>
              <a:buFont typeface="Wingdings" panose="05000000000000000000" pitchFamily="2" charset="2"/>
              <a:buChar char="Ø"/>
            </a:pPr>
            <a:r>
              <a:rPr lang="zh-CN" altLang="en-US" sz="2000"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网上填报打印（一式三份，报送</a:t>
            </a:r>
            <a:r>
              <a:rPr lang="en-US" altLang="zh-CN" sz="2000"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2</a:t>
            </a:r>
            <a:r>
              <a:rPr lang="zh-CN" altLang="en-US" sz="2000"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份，企业存档</a:t>
            </a:r>
            <a:r>
              <a:rPr lang="en-US" altLang="zh-CN" sz="2000"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1</a:t>
            </a:r>
            <a:r>
              <a:rPr lang="zh-CN" altLang="en-US" sz="2000"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份）</a:t>
            </a:r>
            <a:endParaRPr lang="en-US" altLang="zh-CN" sz="2000" dirty="0">
              <a:solidFill>
                <a:srgbClr val="FF0000"/>
              </a:solidFill>
              <a:latin typeface="楷体" panose="02010609060101010101" pitchFamily="49" charset="-122"/>
              <a:ea typeface="楷体" panose="02010609060101010101" pitchFamily="49" charset="-122"/>
              <a:sym typeface="Wingdings" panose="05000000000000000000" pitchFamily="2" charset="2"/>
            </a:endParaRPr>
          </a:p>
          <a:p>
            <a:pPr>
              <a:buFont typeface="Wingdings" panose="05000000000000000000" pitchFamily="2" charset="2"/>
              <a:buChar char="Ø"/>
            </a:pPr>
            <a:r>
              <a:rPr lang="zh-CN" altLang="en-US" sz="2000"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所有纸件要求：带水印、盖公章</a:t>
            </a:r>
            <a:endParaRPr lang="en-US" altLang="zh-CN" sz="2000" dirty="0" smtClean="0">
              <a:solidFill>
                <a:srgbClr val="FF0000"/>
              </a:solidFill>
              <a:latin typeface="楷体" panose="02010609060101010101" pitchFamily="49" charset="-122"/>
              <a:ea typeface="楷体" panose="02010609060101010101" pitchFamily="49" charset="-122"/>
            </a:endParaRPr>
          </a:p>
          <a:p>
            <a:r>
              <a:rPr lang="zh-CN" altLang="en-US" sz="2000" dirty="0" smtClean="0">
                <a:solidFill>
                  <a:schemeClr val="tx1"/>
                </a:solidFill>
                <a:latin typeface="楷体" panose="02010609060101010101" pitchFamily="49" charset="-122"/>
                <a:ea typeface="楷体" panose="02010609060101010101" pitchFamily="49" charset="-122"/>
              </a:rPr>
              <a:t>指标间的逻辑关系正确。</a:t>
            </a:r>
            <a:endParaRPr lang="en-US" altLang="zh-CN" sz="2000" dirty="0" smtClean="0">
              <a:solidFill>
                <a:schemeClr val="tx1"/>
              </a:solidFill>
              <a:latin typeface="楷体" panose="02010609060101010101" pitchFamily="49" charset="-122"/>
              <a:ea typeface="楷体" panose="02010609060101010101" pitchFamily="49" charset="-122"/>
            </a:endParaRPr>
          </a:p>
          <a:p>
            <a:r>
              <a:rPr lang="zh-CN" altLang="en-US" sz="2000" dirty="0" smtClean="0">
                <a:solidFill>
                  <a:schemeClr val="tx1"/>
                </a:solidFill>
                <a:latin typeface="楷体" panose="02010609060101010101" pitchFamily="49" charset="-122"/>
                <a:ea typeface="楷体" panose="02010609060101010101" pitchFamily="49" charset="-122"/>
              </a:rPr>
              <a:t>无错误；警告说明原因清楚明确。（</a:t>
            </a:r>
            <a:r>
              <a:rPr lang="zh-CN" altLang="zh-CN" sz="2000" b="1" dirty="0" smtClean="0"/>
              <a:t>说明</a:t>
            </a:r>
            <a:r>
              <a:rPr lang="zh-CN" altLang="zh-CN" sz="2000" b="1" dirty="0"/>
              <a:t>必须逐条对应警告内容，必须具体解释警告产生原因不能</a:t>
            </a:r>
            <a:r>
              <a:rPr lang="zh-CN" altLang="en-US" sz="2000" b="1" dirty="0"/>
              <a:t>以“</a:t>
            </a:r>
            <a:r>
              <a:rPr lang="zh-CN" altLang="zh-CN" sz="2000" b="1" dirty="0"/>
              <a:t>确认填报无误</a:t>
            </a:r>
            <a:r>
              <a:rPr lang="zh-CN" altLang="en-US" sz="2000" b="1" dirty="0"/>
              <a:t>”</a:t>
            </a:r>
            <a:r>
              <a:rPr lang="zh-CN" altLang="zh-CN" sz="2000" b="1" dirty="0"/>
              <a:t> 之类的话，敷衍应付。 </a:t>
            </a:r>
            <a:r>
              <a:rPr lang="zh-CN" altLang="en-US"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r>
              <a:rPr lang="zh-CN" altLang="en-US" sz="2000" dirty="0" smtClean="0">
                <a:solidFill>
                  <a:schemeClr val="tx1"/>
                </a:solidFill>
                <a:latin typeface="楷体" panose="02010609060101010101" pitchFamily="49" charset="-122"/>
                <a:ea typeface="楷体" panose="02010609060101010101" pitchFamily="49" charset="-122"/>
              </a:rPr>
              <a:t>指标增速超</a:t>
            </a:r>
            <a:r>
              <a:rPr lang="en-US" altLang="zh-CN" sz="2000" dirty="0" smtClean="0">
                <a:solidFill>
                  <a:schemeClr val="tx1"/>
                </a:solidFill>
                <a:latin typeface="楷体" panose="02010609060101010101" pitchFamily="49" charset="-122"/>
                <a:ea typeface="楷体" panose="02010609060101010101" pitchFamily="49" charset="-122"/>
              </a:rPr>
              <a:t>30%</a:t>
            </a:r>
            <a:r>
              <a:rPr lang="zh-CN" altLang="en-US" sz="2000" dirty="0" smtClean="0">
                <a:solidFill>
                  <a:schemeClr val="tx1"/>
                </a:solidFill>
                <a:latin typeface="楷体" panose="02010609060101010101" pitchFamily="49" charset="-122"/>
                <a:ea typeface="楷体" panose="02010609060101010101" pitchFamily="49" charset="-122"/>
              </a:rPr>
              <a:t>要有说明</a:t>
            </a:r>
            <a:r>
              <a:rPr lang="zh-CN" altLang="en-US" sz="2000" dirty="0">
                <a:solidFill>
                  <a:schemeClr val="tx1"/>
                </a:solidFill>
                <a:latin typeface="楷体" panose="02010609060101010101" pitchFamily="49" charset="-122"/>
                <a:ea typeface="楷体" panose="02010609060101010101" pitchFamily="49" charset="-122"/>
              </a:rPr>
              <a:t>。（提交</a:t>
            </a:r>
            <a:r>
              <a:rPr lang="zh-CN" altLang="en-US" sz="2000" dirty="0" smtClean="0">
                <a:solidFill>
                  <a:schemeClr val="tx1"/>
                </a:solidFill>
                <a:latin typeface="楷体" panose="02010609060101010101" pitchFamily="49" charset="-122"/>
                <a:ea typeface="楷体" panose="02010609060101010101" pitchFamily="49" charset="-122"/>
              </a:rPr>
              <a:t>时要写</a:t>
            </a:r>
            <a:r>
              <a:rPr lang="zh-CN" altLang="en-US" sz="2000" dirty="0">
                <a:solidFill>
                  <a:schemeClr val="tx1"/>
                </a:solidFill>
                <a:latin typeface="楷体" panose="02010609060101010101" pitchFamily="49" charset="-122"/>
                <a:ea typeface="楷体" panose="02010609060101010101" pitchFamily="49" charset="-122"/>
              </a:rPr>
              <a:t>说明。写在点击提交之后弹出的对话框</a:t>
            </a:r>
            <a:r>
              <a:rPr lang="zh-CN" altLang="en-US" sz="2000" dirty="0" smtClean="0">
                <a:solidFill>
                  <a:schemeClr val="tx1"/>
                </a:solidFill>
                <a:latin typeface="楷体" panose="02010609060101010101" pitchFamily="49" charset="-122"/>
                <a:ea typeface="楷体" panose="02010609060101010101" pitchFamily="49" charset="-122"/>
              </a:rPr>
              <a:t>中</a:t>
            </a:r>
            <a:r>
              <a:rPr lang="en-US" altLang="zh-CN" sz="2000" dirty="0" smtClean="0">
                <a:solidFill>
                  <a:schemeClr val="tx1"/>
                </a:solidFill>
                <a:latin typeface="楷体" panose="02010609060101010101" pitchFamily="49" charset="-122"/>
                <a:ea typeface="楷体" panose="02010609060101010101" pitchFamily="49" charset="-122"/>
              </a:rPr>
              <a:t>.</a:t>
            </a:r>
            <a:r>
              <a:rPr lang="zh-CN" altLang="zh-CN" sz="2000" b="1" dirty="0" smtClean="0"/>
              <a:t> </a:t>
            </a:r>
            <a:r>
              <a:rPr lang="zh-CN" altLang="en-US"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r>
              <a:rPr lang="zh-CN" altLang="en-US" sz="2000" dirty="0">
                <a:solidFill>
                  <a:schemeClr val="tx1"/>
                </a:solidFill>
                <a:latin typeface="楷体" panose="02010609060101010101" pitchFamily="49" charset="-122"/>
                <a:ea typeface="楷体" panose="02010609060101010101" pitchFamily="49" charset="-122"/>
              </a:rPr>
              <a:t>单位</a:t>
            </a:r>
            <a:r>
              <a:rPr lang="zh-CN" altLang="en-US" sz="2000" dirty="0" smtClean="0">
                <a:solidFill>
                  <a:schemeClr val="tx1"/>
                </a:solidFill>
                <a:latin typeface="楷体" panose="02010609060101010101" pitchFamily="49" charset="-122"/>
                <a:ea typeface="楷体" panose="02010609060101010101" pitchFamily="49" charset="-122"/>
              </a:rPr>
              <a:t>撤销或更名需提供有关证明材料，上报省里，统一办理。</a:t>
            </a:r>
            <a:endParaRPr lang="en-US" altLang="zh-CN" sz="2000" dirty="0" smtClean="0">
              <a:solidFill>
                <a:schemeClr val="tx1"/>
              </a:solidFill>
              <a:latin typeface="楷体" panose="02010609060101010101" pitchFamily="49" charset="-122"/>
              <a:ea typeface="楷体" panose="02010609060101010101" pitchFamily="49" charset="-122"/>
            </a:endParaRPr>
          </a:p>
          <a:p>
            <a:r>
              <a:rPr lang="en-US" altLang="zh-CN" sz="2000" dirty="0" smtClean="0">
                <a:solidFill>
                  <a:schemeClr val="tx1"/>
                </a:solidFill>
                <a:latin typeface="楷体" panose="02010609060101010101" pitchFamily="49" charset="-122"/>
                <a:ea typeface="楷体" panose="02010609060101010101" pitchFamily="49" charset="-122"/>
              </a:rPr>
              <a:t>3</a:t>
            </a:r>
            <a:r>
              <a:rPr lang="zh-CN" altLang="en-US" sz="2000" dirty="0" smtClean="0">
                <a:solidFill>
                  <a:schemeClr val="tx1"/>
                </a:solidFill>
                <a:latin typeface="楷体" panose="02010609060101010101" pitchFamily="49" charset="-122"/>
                <a:ea typeface="楷体" panose="02010609060101010101" pitchFamily="49" charset="-122"/>
              </a:rPr>
              <a:t>月</a:t>
            </a:r>
            <a:r>
              <a:rPr lang="en-US" altLang="zh-CN" sz="2000" dirty="0" smtClean="0">
                <a:solidFill>
                  <a:schemeClr val="tx1"/>
                </a:solidFill>
                <a:latin typeface="楷体" panose="02010609060101010101" pitchFamily="49" charset="-122"/>
                <a:ea typeface="楷体" panose="02010609060101010101" pitchFamily="49" charset="-122"/>
              </a:rPr>
              <a:t>15</a:t>
            </a:r>
            <a:r>
              <a:rPr lang="zh-CN" altLang="en-US" sz="2000" dirty="0" smtClean="0">
                <a:solidFill>
                  <a:schemeClr val="tx1"/>
                </a:solidFill>
                <a:latin typeface="楷体" panose="02010609060101010101" pitchFamily="49" charset="-122"/>
                <a:ea typeface="楷体" panose="02010609060101010101" pitchFamily="49" charset="-122"/>
              </a:rPr>
              <a:t>日前完成网上填报。</a:t>
            </a:r>
          </a:p>
        </p:txBody>
      </p:sp>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p:cNvSpPr>
            <a:spLocks noGrp="1"/>
          </p:cNvSpPr>
          <p:nvPr>
            <p:ph idx="1"/>
          </p:nvPr>
        </p:nvSpPr>
        <p:spPr>
          <a:xfrm>
            <a:off x="457200" y="836613"/>
            <a:ext cx="7467600" cy="5637212"/>
          </a:xfrm>
        </p:spPr>
        <p:txBody>
          <a:bodyPr/>
          <a:lstStyle/>
          <a:p>
            <a:r>
              <a:rPr lang="zh-CN" altLang="en-US" sz="2000" dirty="0" smtClean="0">
                <a:solidFill>
                  <a:schemeClr val="tx1"/>
                </a:solidFill>
                <a:latin typeface="楷体" panose="02010609060101010101" pitchFamily="49" charset="-122"/>
                <a:ea typeface="楷体" panose="02010609060101010101" pitchFamily="49" charset="-122"/>
              </a:rPr>
              <a:t>基础信息原则上不得随意变动，确有变更，企业需提供证明材料，由各级管理员协助变更，并填写办更原因。</a:t>
            </a:r>
            <a:endParaRPr lang="en-US" altLang="zh-CN" sz="2000" dirty="0" smtClean="0">
              <a:solidFill>
                <a:schemeClr val="tx1"/>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zh-CN" dirty="0" smtClean="0">
                <a:solidFill>
                  <a:schemeClr val="accent6">
                    <a:lumMod val="75000"/>
                  </a:schemeClr>
                </a:solidFill>
                <a:latin typeface="楷体" panose="02010609060101010101" pitchFamily="49" charset="-122"/>
                <a:ea typeface="楷体" panose="02010609060101010101" pitchFamily="49" charset="-122"/>
              </a:rPr>
              <a:t>企业统一社会信用代码或组织机构代码</a:t>
            </a:r>
          </a:p>
          <a:p>
            <a:pPr>
              <a:buFont typeface="Wingdings" panose="05000000000000000000" pitchFamily="2" charset="2"/>
              <a:buChar char="Ø"/>
            </a:pPr>
            <a:r>
              <a:rPr lang="zh-CN" altLang="zh-CN" dirty="0" smtClean="0">
                <a:solidFill>
                  <a:schemeClr val="accent6">
                    <a:lumMod val="75000"/>
                  </a:schemeClr>
                </a:solidFill>
                <a:latin typeface="楷体" panose="02010609060101010101" pitchFamily="49" charset="-122"/>
                <a:ea typeface="楷体" panose="02010609060101010101" pitchFamily="49" charset="-122"/>
              </a:rPr>
              <a:t>企业注册地址</a:t>
            </a:r>
            <a:endParaRPr lang="en-US" altLang="zh-CN" dirty="0" smtClean="0">
              <a:solidFill>
                <a:schemeClr val="accent6">
                  <a:lumMod val="75000"/>
                </a:schemeClr>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zh-CN" dirty="0" smtClean="0">
                <a:solidFill>
                  <a:schemeClr val="accent6">
                    <a:lumMod val="75000"/>
                  </a:schemeClr>
                </a:solidFill>
                <a:latin typeface="楷体" panose="02010609060101010101" pitchFamily="49" charset="-122"/>
                <a:ea typeface="楷体" panose="02010609060101010101" pitchFamily="49" charset="-122"/>
              </a:rPr>
              <a:t>企业注册时间</a:t>
            </a:r>
            <a:endParaRPr lang="en-US" altLang="zh-CN" dirty="0" smtClean="0">
              <a:solidFill>
                <a:schemeClr val="accent6">
                  <a:lumMod val="75000"/>
                </a:schemeClr>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zh-CN" dirty="0" smtClean="0">
                <a:solidFill>
                  <a:schemeClr val="accent6">
                    <a:lumMod val="75000"/>
                  </a:schemeClr>
                </a:solidFill>
                <a:latin typeface="楷体" panose="02010609060101010101" pitchFamily="49" charset="-122"/>
                <a:ea typeface="楷体" panose="02010609060101010101" pitchFamily="49" charset="-122"/>
              </a:rPr>
              <a:t>注册资金</a:t>
            </a:r>
            <a:endParaRPr lang="en-US" altLang="zh-CN" dirty="0" smtClean="0">
              <a:solidFill>
                <a:schemeClr val="accent6">
                  <a:lumMod val="75000"/>
                </a:schemeClr>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zh-CN" dirty="0" smtClean="0">
                <a:solidFill>
                  <a:schemeClr val="accent6">
                    <a:lumMod val="75000"/>
                  </a:schemeClr>
                </a:solidFill>
                <a:latin typeface="楷体" panose="02010609060101010101" pitchFamily="49" charset="-122"/>
                <a:ea typeface="楷体" panose="02010609060101010101" pitchFamily="49" charset="-122"/>
              </a:rPr>
              <a:t>行业代码</a:t>
            </a:r>
            <a:endParaRPr lang="en-US" altLang="zh-CN" dirty="0" smtClean="0">
              <a:solidFill>
                <a:schemeClr val="accent6">
                  <a:lumMod val="75000"/>
                </a:schemeClr>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zh-CN" dirty="0" smtClean="0">
                <a:solidFill>
                  <a:schemeClr val="accent6">
                    <a:lumMod val="75000"/>
                  </a:schemeClr>
                </a:solidFill>
                <a:latin typeface="楷体" panose="02010609060101010101" pitchFamily="49" charset="-122"/>
                <a:ea typeface="楷体" panose="02010609060101010101" pitchFamily="49" charset="-122"/>
              </a:rPr>
              <a:t>企业所属技术领域</a:t>
            </a:r>
            <a:endParaRPr lang="en-US" altLang="zh-CN" dirty="0" smtClean="0">
              <a:solidFill>
                <a:schemeClr val="accent6">
                  <a:lumMod val="75000"/>
                </a:schemeClr>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zh-CN" dirty="0" smtClean="0">
                <a:solidFill>
                  <a:schemeClr val="accent6">
                    <a:lumMod val="75000"/>
                  </a:schemeClr>
                </a:solidFill>
                <a:latin typeface="楷体" panose="02010609060101010101" pitchFamily="49" charset="-122"/>
                <a:ea typeface="楷体" panose="02010609060101010101" pitchFamily="49" charset="-122"/>
              </a:rPr>
              <a:t>企业核心技术所属《国家重点支持的高新技术领域》</a:t>
            </a:r>
          </a:p>
          <a:p>
            <a:r>
              <a:rPr lang="zh-CN" altLang="en-US" sz="2000" dirty="0" smtClean="0">
                <a:solidFill>
                  <a:schemeClr val="tx1"/>
                </a:solidFill>
                <a:latin typeface="楷体" panose="02010609060101010101" pitchFamily="49" charset="-122"/>
                <a:ea typeface="楷体" panose="02010609060101010101" pitchFamily="49" charset="-122"/>
              </a:rPr>
              <a:t>会计准则。</a:t>
            </a:r>
            <a:endParaRPr lang="en-US" altLang="zh-CN" sz="2000" dirty="0" smtClean="0">
              <a:solidFill>
                <a:schemeClr val="tx1"/>
              </a:solidFill>
              <a:latin typeface="楷体" panose="02010609060101010101" pitchFamily="49" charset="-122"/>
              <a:ea typeface="楷体" panose="02010609060101010101" pitchFamily="49" charset="-122"/>
            </a:endParaRPr>
          </a:p>
          <a:p>
            <a:r>
              <a:rPr lang="zh-CN" altLang="en-US" sz="2000" dirty="0" smtClean="0">
                <a:solidFill>
                  <a:schemeClr val="tx1"/>
                </a:solidFill>
                <a:latin typeface="楷体" panose="02010609060101010101" pitchFamily="49" charset="-122"/>
                <a:ea typeface="楷体" panose="02010609060101010101" pitchFamily="49" charset="-122"/>
              </a:rPr>
              <a:t>集团信息准确。</a:t>
            </a:r>
            <a:r>
              <a:rPr lang="zh-CN" altLang="en-US" dirty="0" smtClean="0">
                <a:solidFill>
                  <a:schemeClr val="accent6">
                    <a:lumMod val="75000"/>
                  </a:schemeClr>
                </a:solidFill>
                <a:latin typeface="楷体" panose="02010609060101010101" pitchFamily="49" charset="-122"/>
                <a:ea typeface="楷体" panose="02010609060101010101" pitchFamily="49" charset="-122"/>
              </a:rPr>
              <a:t>母公司</a:t>
            </a:r>
            <a:r>
              <a:rPr lang="en-US" altLang="zh-CN" dirty="0" smtClean="0">
                <a:solidFill>
                  <a:schemeClr val="accent6">
                    <a:lumMod val="75000"/>
                  </a:schemeClr>
                </a:solidFill>
                <a:latin typeface="楷体" panose="02010609060101010101" pitchFamily="49" charset="-122"/>
                <a:ea typeface="楷体" panose="02010609060101010101" pitchFamily="49" charset="-122"/>
              </a:rPr>
              <a:t>or</a:t>
            </a:r>
            <a:r>
              <a:rPr lang="zh-CN" altLang="en-US" dirty="0" smtClean="0">
                <a:solidFill>
                  <a:schemeClr val="accent6">
                    <a:lumMod val="75000"/>
                  </a:schemeClr>
                </a:solidFill>
                <a:latin typeface="楷体" panose="02010609060101010101" pitchFamily="49" charset="-122"/>
                <a:ea typeface="楷体" panose="02010609060101010101" pitchFamily="49" charset="-122"/>
              </a:rPr>
              <a:t>子公司需要正确填报</a:t>
            </a:r>
            <a:endParaRPr lang="en-US" altLang="zh-CN" dirty="0" smtClean="0">
              <a:solidFill>
                <a:schemeClr val="accent6">
                  <a:lumMod val="75000"/>
                </a:schemeClr>
              </a:solidFill>
              <a:latin typeface="楷体" panose="02010609060101010101" pitchFamily="49" charset="-122"/>
              <a:ea typeface="楷体" panose="02010609060101010101" pitchFamily="49" charset="-122"/>
            </a:endParaRPr>
          </a:p>
          <a:p>
            <a:r>
              <a:rPr lang="zh-CN" altLang="en-US" sz="2000" dirty="0" smtClean="0">
                <a:solidFill>
                  <a:schemeClr val="tx1"/>
                </a:solidFill>
                <a:latin typeface="楷体" panose="02010609060101010101" pitchFamily="49" charset="-122"/>
                <a:ea typeface="楷体" panose="02010609060101010101" pitchFamily="49" charset="-122"/>
              </a:rPr>
              <a:t>股票信息准确。</a:t>
            </a:r>
            <a:r>
              <a:rPr lang="zh-CN" altLang="en-US" dirty="0" smtClean="0">
                <a:solidFill>
                  <a:schemeClr val="accent6">
                    <a:lumMod val="75000"/>
                  </a:schemeClr>
                </a:solidFill>
                <a:latin typeface="楷体" panose="02010609060101010101" pitchFamily="49" charset="-122"/>
                <a:ea typeface="楷体" panose="02010609060101010101" pitchFamily="49" charset="-122"/>
              </a:rPr>
              <a:t>是否为上市企业主体？市值</a:t>
            </a:r>
            <a:r>
              <a:rPr lang="en-US" altLang="zh-CN" dirty="0" smtClean="0">
                <a:solidFill>
                  <a:schemeClr val="accent6">
                    <a:lumMod val="75000"/>
                  </a:schemeClr>
                </a:solidFill>
                <a:latin typeface="楷体" panose="02010609060101010101" pitchFamily="49" charset="-122"/>
                <a:ea typeface="楷体" panose="02010609060101010101" pitchFamily="49" charset="-122"/>
              </a:rPr>
              <a:t>(</a:t>
            </a:r>
            <a:r>
              <a:rPr lang="zh-CN" altLang="en-US" dirty="0" smtClean="0">
                <a:solidFill>
                  <a:schemeClr val="accent6">
                    <a:lumMod val="75000"/>
                  </a:schemeClr>
                </a:solidFill>
                <a:latin typeface="楷体" panose="02010609060101010101" pitchFamily="49" charset="-122"/>
                <a:ea typeface="楷体" panose="02010609060101010101" pitchFamily="49" charset="-122"/>
              </a:rPr>
              <a:t>总股本</a:t>
            </a:r>
            <a:r>
              <a:rPr lang="en-US" altLang="zh-CN" dirty="0" smtClean="0">
                <a:solidFill>
                  <a:schemeClr val="accent6">
                    <a:lumMod val="75000"/>
                  </a:schemeClr>
                </a:solidFill>
                <a:latin typeface="楷体" panose="02010609060101010101" pitchFamily="49" charset="-122"/>
                <a:ea typeface="楷体" panose="02010609060101010101" pitchFamily="49" charset="-122"/>
              </a:rPr>
              <a:t>×</a:t>
            </a:r>
            <a:r>
              <a:rPr lang="zh-CN" altLang="en-US" dirty="0" smtClean="0">
                <a:solidFill>
                  <a:schemeClr val="accent6">
                    <a:lumMod val="75000"/>
                  </a:schemeClr>
                </a:solidFill>
                <a:latin typeface="楷体" panose="02010609060101010101" pitchFamily="49" charset="-122"/>
                <a:ea typeface="楷体" panose="02010609060101010101" pitchFamily="49" charset="-122"/>
              </a:rPr>
              <a:t>当前股票市价</a:t>
            </a:r>
            <a:r>
              <a:rPr lang="en-US" altLang="zh-CN" dirty="0" smtClean="0">
                <a:solidFill>
                  <a:schemeClr val="accent6">
                    <a:lumMod val="75000"/>
                  </a:schemeClr>
                </a:solidFill>
                <a:latin typeface="楷体" panose="02010609060101010101" pitchFamily="49" charset="-122"/>
                <a:ea typeface="楷体" panose="02010609060101010101" pitchFamily="49" charset="-122"/>
              </a:rPr>
              <a:t>)</a:t>
            </a:r>
            <a:endParaRPr lang="zh-CN" altLang="en-US" dirty="0" smtClean="0">
              <a:solidFill>
                <a:schemeClr val="accent6">
                  <a:lumMod val="75000"/>
                </a:schemeClr>
              </a:solidFill>
              <a:latin typeface="楷体" panose="02010609060101010101" pitchFamily="49" charset="-122"/>
              <a:ea typeface="楷体" panose="02010609060101010101" pitchFamily="49" charset="-122"/>
            </a:endParaRPr>
          </a:p>
          <a:p>
            <a:endParaRPr lang="zh-CN" altLang="en-US" dirty="0" smtClean="0">
              <a:latin typeface="楷体" panose="02010609060101010101" pitchFamily="49" charset="-122"/>
              <a:ea typeface="楷体" panose="02010609060101010101" pitchFamily="49" charset="-122"/>
            </a:endParaRPr>
          </a:p>
        </p:txBody>
      </p:sp>
      <p:sp>
        <p:nvSpPr>
          <p:cNvPr id="4" name="圆角矩形 3"/>
          <p:cNvSpPr/>
          <p:nvPr/>
        </p:nvSpPr>
        <p:spPr>
          <a:xfrm>
            <a:off x="457200" y="260350"/>
            <a:ext cx="2592388"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楷体" panose="02010609060101010101" pitchFamily="49" charset="-122"/>
                <a:ea typeface="楷体" panose="02010609060101010101" pitchFamily="49" charset="-122"/>
              </a:rPr>
              <a:t>企业概况表</a:t>
            </a:r>
            <a:endParaRPr lang="en-US" altLang="zh-CN" dirty="0">
              <a:latin typeface="楷体" panose="02010609060101010101" pitchFamily="49" charset="-122"/>
              <a:ea typeface="楷体" panose="02010609060101010101" pitchFamily="49" charset="-122"/>
            </a:endParaRPr>
          </a:p>
        </p:txBody>
      </p:sp>
    </p:spTree>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平面">
  <a:themeElements>
    <a:clrScheme name="蓝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2537</TotalTime>
  <Pages>0</Pages>
  <Words>2100</Words>
  <Characters>0</Characters>
  <Application>Microsoft Office PowerPoint</Application>
  <DocSecurity>0</DocSecurity>
  <PresentationFormat>全屏显示(4:3)</PresentationFormat>
  <Lines>0</Lines>
  <Paragraphs>188</Paragraphs>
  <Slides>31</Slides>
  <Notes>0</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平面</vt:lpstr>
      <vt:lpstr>火炬统计 高新技术企业统计培训</vt:lpstr>
      <vt:lpstr>主要内容</vt:lpstr>
      <vt:lpstr>PowerPoint 演示文稿</vt:lpstr>
      <vt:lpstr>PowerPoint 演示文稿</vt:lpstr>
      <vt:lpstr>PowerPoint 演示文稿</vt:lpstr>
      <vt:lpstr>PowerPoint 演示文稿</vt:lpstr>
      <vt:lpstr>指标代码变化</vt:lpstr>
      <vt:lpstr>(二)填报要求和审核重点</vt:lpstr>
      <vt:lpstr>PowerPoint 演示文稿</vt:lpstr>
      <vt:lpstr>PowerPoint 演示文稿</vt:lpstr>
      <vt:lpstr>PowerPoint 演示文稿</vt:lpstr>
      <vt:lpstr>(三)科技指标填报 1.科技项目表填报</vt:lpstr>
      <vt:lpstr>注意事项</vt:lpstr>
      <vt:lpstr>PowerPoint 演示文稿</vt:lpstr>
      <vt:lpstr>PowerPoint 演示文稿</vt:lpstr>
      <vt:lpstr>PowerPoint 演示文稿</vt:lpstr>
      <vt:lpstr>2.科技活动概况表填报</vt:lpstr>
      <vt:lpstr>统计内容</vt:lpstr>
      <vt:lpstr>注意事项</vt:lpstr>
      <vt:lpstr>3.科技项目表和科技活动表的关系</vt:lpstr>
      <vt:lpstr>二、网报培训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如何做好高新技术企业科技活动和科技项目填报工作</dc:title>
  <dc:creator>User</dc:creator>
  <cp:lastModifiedBy>today</cp:lastModifiedBy>
  <cp:revision>243</cp:revision>
  <dcterms:created xsi:type="dcterms:W3CDTF">2017-12-20T02:31:43Z</dcterms:created>
  <dcterms:modified xsi:type="dcterms:W3CDTF">2020-03-02T07:05:16Z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2052-10.1.0.6156</vt:lpwstr>
  </property>
</Properties>
</file>