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663" r:id="rId3"/>
    <p:sldId id="661" r:id="rId5"/>
    <p:sldId id="665" r:id="rId6"/>
    <p:sldId id="672" r:id="rId7"/>
    <p:sldId id="666" r:id="rId8"/>
    <p:sldId id="692" r:id="rId9"/>
    <p:sldId id="667" r:id="rId10"/>
    <p:sldId id="671" r:id="rId11"/>
    <p:sldId id="668" r:id="rId12"/>
    <p:sldId id="669" r:id="rId13"/>
    <p:sldId id="670" r:id="rId14"/>
    <p:sldId id="676" r:id="rId15"/>
    <p:sldId id="677" r:id="rId16"/>
    <p:sldId id="681" r:id="rId17"/>
    <p:sldId id="684" r:id="rId18"/>
    <p:sldId id="685" r:id="rId19"/>
    <p:sldId id="690" r:id="rId20"/>
    <p:sldId id="686" r:id="rId21"/>
    <p:sldId id="688" r:id="rId22"/>
    <p:sldId id="689" r:id="rId23"/>
    <p:sldId id="694" r:id="rId24"/>
    <p:sldId id="691" r:id="rId25"/>
    <p:sldId id="693" r:id="rId26"/>
    <p:sldId id="307" r:id="rId2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73D7F"/>
    <a:srgbClr val="052E5F"/>
    <a:srgbClr val="074693"/>
    <a:srgbClr val="0E2C8C"/>
    <a:srgbClr val="000066"/>
    <a:srgbClr val="063875"/>
    <a:srgbClr val="063C74"/>
    <a:srgbClr val="063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8" autoAdjust="0"/>
    <p:restoredTop sz="82909" autoAdjust="0"/>
  </p:normalViewPr>
  <p:slideViewPr>
    <p:cSldViewPr>
      <p:cViewPr>
        <p:scale>
          <a:sx n="60" d="100"/>
          <a:sy n="60" d="100"/>
        </p:scale>
        <p:origin x="-1368" y="-48"/>
      </p:cViewPr>
      <p:guideLst>
        <p:guide orient="horz" pos="2192"/>
        <p:guide pos="28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6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BD87B385-6BE0-4DEC-BA49-FB5CEC9885BC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1A275BA-D4EB-4E86-9CB3-B26DE82C924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单机版，非网报平台，预计可以新增民营企业标识</a:t>
            </a:r>
            <a:endParaRPr lang="en-US" altLang="zh-CN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以后汇总表只有关于</a:t>
            </a:r>
            <a:r>
              <a:rPr lang="en-US" altLang="zh-CN" dirty="0" smtClean="0"/>
              <a:t>506</a:t>
            </a:r>
            <a:r>
              <a:rPr lang="zh-CN" altLang="en-US" baseline="0" dirty="0" smtClean="0"/>
              <a:t>的汇总，暂时取消了</a:t>
            </a:r>
            <a:r>
              <a:rPr lang="en-US" altLang="zh-CN" baseline="0" dirty="0" smtClean="0"/>
              <a:t>107-1</a:t>
            </a:r>
            <a:r>
              <a:rPr lang="zh-CN" altLang="en-US" baseline="0" dirty="0" smtClean="0"/>
              <a:t>和</a:t>
            </a:r>
            <a:r>
              <a:rPr lang="en-US" altLang="zh-CN" baseline="0" dirty="0" smtClean="0"/>
              <a:t>107-2</a:t>
            </a:r>
            <a:r>
              <a:rPr lang="zh-CN" altLang="en-US" baseline="0" dirty="0" smtClean="0"/>
              <a:t>的汇总表</a:t>
            </a:r>
            <a:endParaRPr lang="en-US" altLang="zh-CN" baseline="0" dirty="0" smtClean="0"/>
          </a:p>
          <a:p>
            <a:r>
              <a:rPr lang="zh-CN" altLang="en-US" baseline="0" dirty="0" smtClean="0"/>
              <a:t>今年准备新增全部规上企业汇总表，取名暂定为</a:t>
            </a:r>
            <a:r>
              <a:rPr lang="en-US" altLang="zh-CN" baseline="0" dirty="0" smtClean="0"/>
              <a:t>8</a:t>
            </a:r>
            <a:r>
              <a:rPr lang="zh-CN" altLang="en-US" baseline="0" dirty="0" smtClean="0"/>
              <a:t>系列</a:t>
            </a:r>
            <a:endParaRPr lang="en-US" altLang="zh-CN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企业明确填报依据，后期调研发现了无财务账企业上报</a:t>
            </a:r>
            <a:endParaRPr lang="en-US" altLang="zh-CN" dirty="0" smtClean="0"/>
          </a:p>
          <a:p>
            <a:r>
              <a:rPr lang="zh-CN" altLang="en-US" dirty="0" smtClean="0"/>
              <a:t>纪律杜绝代填代报、授意填报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人工审核取消，工作重点就是对基层数据质量进行核查，目前的几种手段</a:t>
            </a:r>
            <a:endParaRPr lang="en-US" altLang="zh-CN" dirty="0" smtClean="0"/>
          </a:p>
          <a:p>
            <a:r>
              <a:rPr lang="en-US" altLang="zh-CN" dirty="0" smtClean="0"/>
              <a:t>107-1</a:t>
            </a:r>
            <a:r>
              <a:rPr lang="zh-CN" altLang="en-US" dirty="0" smtClean="0"/>
              <a:t>有</a:t>
            </a:r>
            <a:r>
              <a:rPr lang="en-US" altLang="zh-CN" dirty="0" smtClean="0"/>
              <a:t>33</a:t>
            </a:r>
            <a:r>
              <a:rPr lang="zh-CN" altLang="en-US" dirty="0" smtClean="0"/>
              <a:t>条，</a:t>
            </a:r>
            <a:r>
              <a:rPr lang="en-US" altLang="zh-CN" dirty="0" smtClean="0"/>
              <a:t>107-2</a:t>
            </a:r>
            <a:r>
              <a:rPr lang="zh-CN" altLang="en-US" dirty="0" smtClean="0"/>
              <a:t>有</a:t>
            </a:r>
            <a:r>
              <a:rPr lang="en-US" altLang="zh-CN" dirty="0" smtClean="0"/>
              <a:t>133</a:t>
            </a:r>
            <a:r>
              <a:rPr lang="zh-CN" altLang="en-US" dirty="0" smtClean="0"/>
              <a:t>条。强制性审核错误去年没有出现</a:t>
            </a:r>
            <a:endParaRPr lang="en-US" altLang="zh-CN" dirty="0" smtClean="0"/>
          </a:p>
          <a:p>
            <a:r>
              <a:rPr lang="zh-CN" altLang="en-US" dirty="0" smtClean="0"/>
              <a:t>质量评估报告，要对所有的指标进行排序，剔除奇异值</a:t>
            </a:r>
            <a:endParaRPr lang="en-US" altLang="zh-CN" dirty="0" smtClean="0"/>
          </a:p>
          <a:p>
            <a:r>
              <a:rPr lang="zh-CN" altLang="en-US" dirty="0" smtClean="0"/>
              <a:t>去年下发了</a:t>
            </a:r>
            <a:r>
              <a:rPr lang="en-US" altLang="zh-CN" dirty="0" smtClean="0"/>
              <a:t>27</a:t>
            </a:r>
            <a:r>
              <a:rPr lang="zh-CN" altLang="en-US" dirty="0" smtClean="0"/>
              <a:t>个查询模板，项目表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个，活动表</a:t>
            </a:r>
            <a:r>
              <a:rPr lang="en-US" altLang="zh-CN" dirty="0" smtClean="0"/>
              <a:t>23</a:t>
            </a:r>
            <a:r>
              <a:rPr lang="zh-CN" altLang="en-US" dirty="0" smtClean="0"/>
              <a:t>个</a:t>
            </a:r>
            <a:endParaRPr lang="en-US" altLang="zh-CN" dirty="0" smtClean="0"/>
          </a:p>
          <a:p>
            <a:r>
              <a:rPr lang="zh-CN" altLang="en-US" dirty="0" smtClean="0"/>
              <a:t>查询清单，清单查询后还是要再看看，市级不是二倒手，</a:t>
            </a:r>
            <a:endParaRPr lang="en-US" altLang="zh-CN" dirty="0" smtClean="0"/>
          </a:p>
          <a:p>
            <a:r>
              <a:rPr lang="zh-CN" altLang="en-US" dirty="0" smtClean="0"/>
              <a:t>政府资金，研发后补助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涉密单位的</a:t>
            </a:r>
            <a:r>
              <a:rPr lang="en-US" altLang="zh-CN" dirty="0" smtClean="0"/>
              <a:t>101</a:t>
            </a:r>
            <a:r>
              <a:rPr lang="zh-CN" altLang="en-US" dirty="0" smtClean="0"/>
              <a:t>重点字符缺漏错误现象严重，在测算前还需要花费大量时间处理非网报的</a:t>
            </a:r>
            <a:r>
              <a:rPr lang="en-US" altLang="zh-CN" dirty="0" smtClean="0"/>
              <a:t>101</a:t>
            </a:r>
            <a:endParaRPr lang="en-US" altLang="zh-CN" dirty="0" smtClean="0"/>
          </a:p>
          <a:p>
            <a:r>
              <a:rPr lang="zh-CN" altLang="en-US" dirty="0" smtClean="0"/>
              <a:t>上报的非网报单位以上年反馈的单位为准，已经剔除过重复单位了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dirty="0" smtClean="0"/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993EA36A-B7D6-4328-BBEB-2BE69134A65A}" type="slidenum">
              <a:rPr lang="zh-CN" altLang="en-US" smtClean="0">
                <a:latin typeface="Calibri" panose="020F0502020204030204" pitchFamily="34" charset="0"/>
              </a:rPr>
            </a:fld>
            <a:endParaRPr lang="en-US" altLang="zh-CN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dirty="0" smtClean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红色部分时间调整，注意</a:t>
            </a:r>
            <a:endParaRPr lang="en-US" altLang="zh-CN" dirty="0" smtClean="0"/>
          </a:p>
          <a:p>
            <a:r>
              <a:rPr lang="zh-CN" altLang="en-US" dirty="0" smtClean="0"/>
              <a:t>平台验收和非网报单位上报提前</a:t>
            </a:r>
            <a:r>
              <a:rPr lang="en-US" altLang="zh-CN" dirty="0" smtClean="0"/>
              <a:t>15</a:t>
            </a:r>
            <a:r>
              <a:rPr lang="zh-CN" altLang="en-US" dirty="0" smtClean="0"/>
              <a:t>天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服务业由大中型拓展至规模以上</a:t>
            </a:r>
            <a:endParaRPr lang="en-US" altLang="zh-CN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非工业的补充和更新比较少，今年如果还是这样可能会有较大的变化</a:t>
            </a:r>
            <a:endParaRPr lang="en-US" altLang="zh-CN" dirty="0" smtClean="0"/>
          </a:p>
          <a:p>
            <a:r>
              <a:rPr lang="zh-CN" altLang="en-US" dirty="0" smtClean="0"/>
              <a:t>第二批加载完成后，下载</a:t>
            </a:r>
            <a:r>
              <a:rPr lang="en-US" altLang="zh-CN" dirty="0" smtClean="0"/>
              <a:t>101</a:t>
            </a:r>
            <a:r>
              <a:rPr lang="zh-CN" altLang="en-US" dirty="0" smtClean="0"/>
              <a:t>基层库，掌握企业初始信息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908050"/>
            <a:ext cx="2057400" cy="56784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19800" cy="56784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2060575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2060575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060575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pic>
        <p:nvPicPr>
          <p:cNvPr id="1028" name="Picture 13" descr="nbs图片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矩形 1"/>
          <p:cNvSpPr>
            <a:spLocks noChangeArrowheads="1"/>
          </p:cNvSpPr>
          <p:nvPr/>
        </p:nvSpPr>
        <p:spPr bwMode="auto">
          <a:xfrm>
            <a:off x="971600" y="1268760"/>
            <a:ext cx="8298668" cy="258532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48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2019</a:t>
            </a:r>
            <a:r>
              <a:rPr kumimoji="1" lang="zh-CN" altLang="en-US" sz="48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年研发年报实施要点</a:t>
            </a:r>
            <a:endParaRPr kumimoji="1" lang="en-US" altLang="zh-CN" sz="48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 algn="ctr"/>
            <a:r>
              <a:rPr kumimoji="1" lang="en-US" altLang="zh-CN" sz="48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(</a:t>
            </a:r>
            <a:r>
              <a:rPr kumimoji="1" lang="zh-CN" altLang="en-US" sz="48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规上部分</a:t>
            </a:r>
            <a:r>
              <a:rPr kumimoji="1" lang="en-US" altLang="zh-CN" sz="4800" b="1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)</a:t>
            </a:r>
            <a:endParaRPr kumimoji="1" lang="en-US" altLang="zh-CN" sz="4800" b="1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  <a:p>
            <a:pPr algn="ctr"/>
            <a:endParaRPr lang="en-US" altLang="zh-CN" sz="6600" dirty="0">
              <a:latin typeface="华文新魏" panose="02010800040101010101" pitchFamily="2" charset="-122"/>
              <a:ea typeface="华文新魏" panose="02010800040101010101" pitchFamily="2" charset="-122"/>
              <a:cs typeface="华文琥珀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28209" y="4326751"/>
            <a:ext cx="6120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鞍山省统计局</a:t>
            </a:r>
            <a:r>
              <a:rPr lang="en-US" altLang="zh-CN" sz="3600" dirty="0"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r>
              <a:rPr lang="zh-CN" altLang="en-US" sz="3600" dirty="0">
                <a:latin typeface="华文行楷" panose="02010800040101010101" pitchFamily="2" charset="-122"/>
                <a:ea typeface="华文行楷" panose="02010800040101010101" pitchFamily="2" charset="-122"/>
              </a:rPr>
              <a:t>工业科</a:t>
            </a:r>
            <a:endParaRPr lang="en-US" altLang="zh-CN" sz="3600" dirty="0" smtClean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/>
            <a:r>
              <a:rPr lang="en-US" altLang="zh-CN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 2019</a:t>
            </a:r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年</a:t>
            </a:r>
            <a:r>
              <a:rPr lang="en-US" altLang="zh-CN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12</a:t>
            </a:r>
            <a:r>
              <a:rPr lang="zh-CN" altLang="en-US" sz="36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月</a:t>
            </a:r>
            <a:endParaRPr lang="zh-CN" altLang="en-US" sz="36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1" y="1241934"/>
            <a:ext cx="7582297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调查单位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en-US" altLang="zh-CN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    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汇总单位   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9" name="矩形 8"/>
          <p:cNvSpPr/>
          <p:nvPr/>
        </p:nvSpPr>
        <p:spPr>
          <a:xfrm>
            <a:off x="1684351" y="2709052"/>
            <a:ext cx="1113751" cy="12960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775548" y="2726353"/>
            <a:ext cx="3968056" cy="12787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743604" y="2735267"/>
            <a:ext cx="1113751" cy="12697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002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左大括号 11"/>
          <p:cNvSpPr/>
          <p:nvPr/>
        </p:nvSpPr>
        <p:spPr bwMode="auto">
          <a:xfrm rot="5400000">
            <a:off x="4041672" y="-6807"/>
            <a:ext cx="315912" cy="5011041"/>
          </a:xfrm>
          <a:prstGeom prst="leftBrace">
            <a:avLst>
              <a:gd name="adj1" fmla="val 8372"/>
              <a:gd name="adj2" fmla="val 50000"/>
            </a:avLst>
          </a:prstGeom>
          <a:noFill/>
          <a:ln w="38100" algn="ctr">
            <a:solidFill>
              <a:schemeClr val="tx1"/>
            </a:solidFill>
            <a:miter lim="800000"/>
          </a:ln>
        </p:spPr>
        <p:txBody>
          <a:bodyPr rot="10800000"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3" name="左大括号 12"/>
          <p:cNvSpPr/>
          <p:nvPr/>
        </p:nvSpPr>
        <p:spPr bwMode="auto">
          <a:xfrm rot="16200000">
            <a:off x="5158495" y="1622117"/>
            <a:ext cx="315913" cy="5081807"/>
          </a:xfrm>
          <a:prstGeom prst="leftBrace">
            <a:avLst>
              <a:gd name="adj1" fmla="val 8372"/>
              <a:gd name="adj2" fmla="val 49065"/>
            </a:avLst>
          </a:prstGeom>
          <a:noFill/>
          <a:ln w="38100" algn="ctr">
            <a:solidFill>
              <a:schemeClr val="tx1"/>
            </a:solidFill>
            <a:miter lim="800000"/>
          </a:ln>
        </p:spPr>
        <p:txBody>
          <a:bodyPr vert="eaVert" anchor="ctr"/>
          <a:lstStyle/>
          <a:p>
            <a:pPr algn="ctr">
              <a:defRPr/>
            </a:pPr>
            <a:endParaRPr lang="zh-CN" altLang="en-US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1" y="1241934"/>
            <a:ext cx="7582297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sp>
        <p:nvSpPr>
          <p:cNvPr id="9" name="矩形 8"/>
          <p:cNvSpPr/>
          <p:nvPr/>
        </p:nvSpPr>
        <p:spPr>
          <a:xfrm>
            <a:off x="1661797" y="3141944"/>
            <a:ext cx="1113751" cy="143918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775548" y="3140353"/>
            <a:ext cx="3968056" cy="14407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743604" y="3140352"/>
            <a:ext cx="1113751" cy="14407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002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auto">
          <a:xfrm>
            <a:off x="1689956" y="1628800"/>
            <a:ext cx="6167400" cy="1027780"/>
          </a:xfrm>
          <a:prstGeom prst="wedgeRoundRectCallout">
            <a:avLst>
              <a:gd name="adj1" fmla="val -43331"/>
              <a:gd name="adj2" fmla="val 9849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 dirty="0" smtClean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填报</a:t>
            </a:r>
            <a:r>
              <a:rPr lang="en-US" altLang="zh-CN" sz="2000" dirty="0" smtClean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107</a:t>
            </a:r>
            <a:r>
              <a:rPr lang="zh-CN" altLang="en-US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表但不参加汇总的企业：开网</a:t>
            </a:r>
            <a:r>
              <a:rPr lang="zh-CN" altLang="en-US" sz="2000" dirty="0" smtClean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前符合</a:t>
            </a:r>
            <a:r>
              <a:rPr lang="zh-CN" altLang="en-US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研发年报的填报范围，但在填报过程中企业属性变更导致不符合汇总要求企业。</a:t>
            </a:r>
            <a:endParaRPr lang="zh-CN" altLang="en-US" sz="2000" dirty="0">
              <a:latin typeface="方正小标宋_GBK" panose="03000509000000000000" pitchFamily="65" charset="-122"/>
              <a:ea typeface="方正小标宋_GBK" panose="03000509000000000000" pitchFamily="65" charset="-122"/>
            </a:endParaRP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1689956" y="5046238"/>
            <a:ext cx="6167399" cy="1146613"/>
          </a:xfrm>
          <a:prstGeom prst="wedgeRoundRectCallout">
            <a:avLst>
              <a:gd name="adj1" fmla="val 42720"/>
              <a:gd name="adj2" fmla="val -90144"/>
              <a:gd name="adj3" fmla="val 16667"/>
            </a:avLst>
          </a:prstGeom>
          <a:solidFill>
            <a:schemeClr val="accent1">
              <a:lumMod val="9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zh-CN" altLang="en-US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不</a:t>
            </a:r>
            <a:r>
              <a:rPr lang="zh-CN" altLang="en-US" sz="2000" dirty="0" smtClean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填报</a:t>
            </a:r>
            <a:r>
              <a:rPr lang="en-US" altLang="zh-CN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107</a:t>
            </a:r>
            <a:r>
              <a:rPr lang="zh-CN" altLang="en-US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表但参加汇总的企业：关停企业，以及开网前</a:t>
            </a:r>
            <a:r>
              <a:rPr lang="zh-CN" altLang="en-US" sz="2000" dirty="0" smtClean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企业不</a:t>
            </a:r>
            <a:r>
              <a:rPr lang="zh-CN" altLang="en-US" sz="20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符合研发年报的填报范围，但在填报过程中企业属性变更导致符合汇总要求的企业</a:t>
            </a:r>
            <a:r>
              <a:rPr lang="zh-CN" altLang="en-US" sz="1800" dirty="0">
                <a:latin typeface="方正小标宋_GBK" panose="03000509000000000000" pitchFamily="65" charset="-122"/>
                <a:ea typeface="方正小标宋_GBK" panose="03000509000000000000" pitchFamily="65" charset="-122"/>
              </a:rPr>
              <a:t>。</a:t>
            </a:r>
            <a:endParaRPr lang="zh-CN" altLang="en-US" sz="1800" dirty="0">
              <a:latin typeface="方正小标宋_GBK" panose="03000509000000000000" pitchFamily="65" charset="-122"/>
              <a:ea typeface="方正小标宋_GBK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标识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241934"/>
            <a:ext cx="8280920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国家局在单机版上对</a:t>
            </a:r>
            <a:r>
              <a:rPr lang="en-US" altLang="zh-CN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101</a:t>
            </a:r>
            <a:r>
              <a:rPr lang="zh-CN" altLang="en-US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批量处理</a:t>
            </a:r>
            <a:endParaRPr lang="en-US" altLang="zh-CN" sz="41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28927" y="2104878"/>
          <a:ext cx="8028383" cy="339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620"/>
                <a:gridCol w="6274763"/>
              </a:tblGrid>
              <a:tr h="10360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L91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高新技术企业标识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10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L93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高技术产业（制造业）标识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101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待定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民营企业标识等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71600" y="3034301"/>
            <a:ext cx="1846033" cy="92600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pic>
        <p:nvPicPr>
          <p:cNvPr id="11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3028298" y="3021171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4644008" y="4220841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3059832" y="5420511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040421" y="5404292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7023205" y="2974029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7005986" y="4239026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内容占位符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6991869" y="5505765"/>
            <a:ext cx="1872208" cy="93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文本框 18"/>
          <p:cNvSpPr txBox="1"/>
          <p:nvPr/>
        </p:nvSpPr>
        <p:spPr>
          <a:xfrm>
            <a:off x="3312708" y="316861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en-US" altLang="zh-CN" dirty="0"/>
              <a:t>L107-1</a:t>
            </a:r>
            <a:endParaRPr lang="en-US" altLang="zh-CN" dirty="0"/>
          </a:p>
        </p:txBody>
      </p:sp>
      <p:sp>
        <p:nvSpPr>
          <p:cNvPr id="20" name="文本框 19"/>
          <p:cNvSpPr txBox="1"/>
          <p:nvPr/>
        </p:nvSpPr>
        <p:spPr>
          <a:xfrm>
            <a:off x="3334144" y="5659245"/>
            <a:ext cx="1453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L107-2</a:t>
            </a:r>
            <a:endParaRPr lang="en-US" altLang="zh-CN" sz="32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32040" y="439801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L506</a:t>
            </a:r>
            <a:endParaRPr lang="en-US" altLang="zh-CN" sz="32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088496" y="2968563"/>
            <a:ext cx="1753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华文新魏" panose="02010800040101010101" pitchFamily="2" charset="-122"/>
                <a:ea typeface="华文新魏" panose="02010800040101010101" pitchFamily="2" charset="-122"/>
              </a:rPr>
              <a:t>K303506K313506</a:t>
            </a:r>
            <a:endParaRPr lang="en-US" altLang="zh-CN" sz="2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049947" y="4248533"/>
            <a:ext cx="1818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K306506K316506</a:t>
            </a:r>
            <a:endParaRPr lang="en-US" altLang="zh-CN" sz="2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065373" y="5530245"/>
            <a:ext cx="175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K308506K318506</a:t>
            </a:r>
            <a:endParaRPr lang="en-US" altLang="zh-CN" sz="28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328453" y="565924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en-US" altLang="zh-CN" dirty="0" smtClean="0"/>
              <a:t>107-2</a:t>
            </a:r>
            <a:endParaRPr lang="en-US" altLang="zh-CN" dirty="0"/>
          </a:p>
        </p:txBody>
      </p:sp>
      <p:sp>
        <p:nvSpPr>
          <p:cNvPr id="26" name="文本框 25"/>
          <p:cNvSpPr txBox="1"/>
          <p:nvPr/>
        </p:nvSpPr>
        <p:spPr>
          <a:xfrm>
            <a:off x="1255365" y="321312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107-1</a:t>
            </a:r>
            <a:endParaRPr lang="en-US" altLang="zh-CN" sz="3200" dirty="0" smtClean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7" name="内容占位符 2"/>
          <p:cNvSpPr txBox="1"/>
          <p:nvPr/>
        </p:nvSpPr>
        <p:spPr bwMode="auto">
          <a:xfrm>
            <a:off x="1115616" y="1241934"/>
            <a:ext cx="7848872" cy="14062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6400"/>
              </a:lnSpc>
              <a:spcBef>
                <a:spcPts val="0"/>
              </a:spcBef>
              <a:buFontTx/>
              <a:buNone/>
            </a:pPr>
            <a:r>
              <a:rPr lang="zh-CN" altLang="en-US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基层表           过录表           汇总表</a:t>
            </a:r>
            <a:endParaRPr lang="en-US" altLang="zh-CN" sz="41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8" name="上弧形箭头 27"/>
          <p:cNvSpPr/>
          <p:nvPr/>
        </p:nvSpPr>
        <p:spPr>
          <a:xfrm>
            <a:off x="2236210" y="2679134"/>
            <a:ext cx="1584176" cy="493292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下弧形箭头 28"/>
          <p:cNvSpPr/>
          <p:nvPr/>
        </p:nvSpPr>
        <p:spPr>
          <a:xfrm>
            <a:off x="2207336" y="6198508"/>
            <a:ext cx="1584176" cy="493292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820386" y="4033648"/>
            <a:ext cx="695441" cy="1139937"/>
            <a:chOff x="3599180" y="4033648"/>
            <a:chExt cx="916647" cy="1139937"/>
          </a:xfrm>
        </p:grpSpPr>
        <p:sp>
          <p:nvSpPr>
            <p:cNvPr id="35" name="右箭头 34"/>
            <p:cNvSpPr/>
            <p:nvPr/>
          </p:nvSpPr>
          <p:spPr>
            <a:xfrm>
              <a:off x="3727361" y="4453475"/>
              <a:ext cx="788466" cy="255118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3599180" y="4033648"/>
              <a:ext cx="162984" cy="1139937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右箭头 37"/>
          <p:cNvSpPr/>
          <p:nvPr/>
        </p:nvSpPr>
        <p:spPr>
          <a:xfrm rot="1800000">
            <a:off x="6205055" y="5422233"/>
            <a:ext cx="72008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右箭头 38"/>
          <p:cNvSpPr/>
          <p:nvPr/>
        </p:nvSpPr>
        <p:spPr>
          <a:xfrm rot="-1800000">
            <a:off x="6233955" y="3747293"/>
            <a:ext cx="72008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右箭头 39"/>
          <p:cNvSpPr/>
          <p:nvPr/>
        </p:nvSpPr>
        <p:spPr>
          <a:xfrm>
            <a:off x="6210825" y="4551719"/>
            <a:ext cx="720080" cy="21602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修订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56752"/>
            <a:ext cx="7128792" cy="4736586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基层表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表名表号       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6.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指标调整</a:t>
            </a:r>
            <a:endParaRPr lang="en-US" altLang="zh-CN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统计范围      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7.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分类目录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研发概念     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8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报送时间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报表框架     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9.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填报依据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5.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指标增减</a:t>
            </a:r>
            <a:endParaRPr lang="zh-CN" altLang="en-US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56752"/>
            <a:ext cx="7776864" cy="4736586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（一）做好年报基础工作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（二）数据质量核查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（三）免报功能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（四）非网报单位</a:t>
            </a:r>
            <a:endParaRPr lang="zh-CN" altLang="en-US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年报基础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56752"/>
            <a:ext cx="7776864" cy="4736586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）做好业务培训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）电子报表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）严守统计纪律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数据质量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56752"/>
            <a:ext cx="7776864" cy="4736586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（一）平台审核关系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（二）奇异值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（三）查询模板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（四）查询清单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（五）政府资金</a:t>
            </a:r>
            <a:endParaRPr lang="zh-CN" altLang="en-US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免报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456752"/>
            <a:ext cx="7776864" cy="4736586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参照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往年惯例，免报功能的开放时间预计为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月初。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非网报单位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776864" cy="4492530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sz="48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sz="48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sz="48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15</a:t>
            </a:r>
            <a:r>
              <a:rPr lang="zh-CN" altLang="en-US" sz="48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日前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报送</a:t>
            </a:r>
            <a:r>
              <a:rPr lang="zh-CN" altLang="en-US" sz="48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至省局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社科文处 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未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按时上报的涉密企业将不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参加最终汇总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数据质量（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101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表）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实施要点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648" y="1556792"/>
            <a:ext cx="7128792" cy="475252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一、报表制度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二、年报流程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三、工作要点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四、其他说明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5600"/>
              </a:lnSpc>
              <a:spcBef>
                <a:spcPts val="0"/>
              </a:spcBef>
              <a:buNone/>
            </a:pPr>
            <a:r>
              <a:rPr lang="en-US" altLang="zh-CN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lang="en-US" altLang="zh-CN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r>
              <a:rPr lang="en-US" altLang="zh-CN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  </a:t>
            </a:r>
            <a:endParaRPr lang="en-US" altLang="zh-CN" sz="40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工作要点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非网报单位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776864" cy="4968552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企业基本情况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指标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企业从业人员情况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指标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3.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企业生产经营及财务指标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项目表和活动表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5.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创新调查问卷</a:t>
            </a:r>
            <a:endParaRPr lang="zh-CN" altLang="en-US" sz="4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灯片编号占位符 1"/>
          <p:cNvSpPr>
            <a:spLocks noGrp="1"/>
          </p:cNvSpPr>
          <p:nvPr>
            <p:ph type="sldNum" sz="quarter" idx="4294967295"/>
          </p:nvPr>
        </p:nvSpPr>
        <p:spPr>
          <a:xfrm>
            <a:off x="7239000" y="609758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211757-47CA-4DF5-8F4A-D3F021ACAABA}" type="slidenum">
              <a:rPr kumimoji="0" lang="zh-CN" altLang="en-US" sz="1400" smtClean="0"/>
            </a:fld>
            <a:endParaRPr kumimoji="0" lang="en-US" altLang="zh-CN" sz="1400" smtClean="0"/>
          </a:p>
        </p:txBody>
      </p:sp>
      <p:sp>
        <p:nvSpPr>
          <p:cNvPr id="6" name="任意多边形 5"/>
          <p:cNvSpPr/>
          <p:nvPr/>
        </p:nvSpPr>
        <p:spPr>
          <a:xfrm>
            <a:off x="965738" y="0"/>
            <a:ext cx="7810203" cy="6341423"/>
          </a:xfrm>
          <a:custGeom>
            <a:avLst/>
            <a:gdLst>
              <a:gd name="connsiteX0" fmla="*/ 0 w 3589215"/>
              <a:gd name="connsiteY0" fmla="*/ 0 h 990675"/>
              <a:gd name="connsiteX1" fmla="*/ 3589215 w 3589215"/>
              <a:gd name="connsiteY1" fmla="*/ 0 h 990675"/>
              <a:gd name="connsiteX2" fmla="*/ 3589215 w 3589215"/>
              <a:gd name="connsiteY2" fmla="*/ 990675 h 990675"/>
              <a:gd name="connsiteX3" fmla="*/ 0 w 3589215"/>
              <a:gd name="connsiteY3" fmla="*/ 990675 h 990675"/>
              <a:gd name="connsiteX4" fmla="*/ 0 w 3589215"/>
              <a:gd name="connsiteY4" fmla="*/ 0 h 99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9215" h="990675">
                <a:moveTo>
                  <a:pt x="0" y="0"/>
                </a:moveTo>
                <a:lnTo>
                  <a:pt x="3589215" y="0"/>
                </a:lnTo>
                <a:lnTo>
                  <a:pt x="3589215" y="990675"/>
                </a:lnTo>
                <a:lnTo>
                  <a:pt x="0" y="9906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8563" tIns="354076" rIns="278563" bIns="120904" spcCol="1270"/>
          <a:lstStyle/>
          <a:p>
            <a:pPr>
              <a:defRPr/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非网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报基层数据内容包括：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71755" indent="-71755">
              <a:buFont typeface="Arial" panose="020B0604020202020204" pitchFamily="34" charset="0"/>
              <a:buChar char="•"/>
              <a:defRPr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102511" y="908721"/>
          <a:ext cx="7789968" cy="564261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23207"/>
                <a:gridCol w="1393603"/>
                <a:gridCol w="2403683"/>
                <a:gridCol w="3469475"/>
              </a:tblGrid>
              <a:tr h="544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序号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内容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报表名称及表号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指标内容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544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</a:rPr>
                        <a:t>1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企业基本情况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《调查单位基本情况》（</a:t>
                      </a:r>
                      <a:r>
                        <a:rPr lang="en-US" sz="1800" b="1" kern="0">
                          <a:effectLst/>
                        </a:rPr>
                        <a:t>101</a:t>
                      </a:r>
                      <a:r>
                        <a:rPr lang="zh-CN" sz="1800" b="1" kern="0">
                          <a:effectLst/>
                        </a:rPr>
                        <a:t>表）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全部指标数据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816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2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企业从业人员情况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《从业人员及工资总额》（</a:t>
                      </a:r>
                      <a:r>
                        <a:rPr lang="en-US" sz="1800" b="1" kern="0" dirty="0">
                          <a:effectLst/>
                        </a:rPr>
                        <a:t>102</a:t>
                      </a:r>
                      <a:r>
                        <a:rPr lang="zh-CN" sz="1800" b="1" kern="0" dirty="0">
                          <a:effectLst/>
                        </a:rPr>
                        <a:t>表）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从业人员期末人数、从业人员平均人数和从业人员工资总额及全部分组数据等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1243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3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企业生产经营及财务情况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《规模以上工业财务状况》（</a:t>
                      </a:r>
                      <a:r>
                        <a:rPr lang="en-US" sz="1800" b="1" kern="0" dirty="0">
                          <a:effectLst/>
                        </a:rPr>
                        <a:t>B103-1</a:t>
                      </a:r>
                      <a:r>
                        <a:rPr lang="zh-CN" sz="1800" b="1" kern="0" dirty="0">
                          <a:effectLst/>
                        </a:rPr>
                        <a:t>表）或《工业企业成本费用》（</a:t>
                      </a:r>
                      <a:r>
                        <a:rPr lang="en-US" sz="1800" b="1" kern="0" dirty="0">
                          <a:effectLst/>
                        </a:rPr>
                        <a:t>B103-2</a:t>
                      </a:r>
                      <a:r>
                        <a:rPr lang="zh-CN" sz="1800" b="1" kern="0" dirty="0">
                          <a:effectLst/>
                        </a:rPr>
                        <a:t>表）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资产总计、营业收入、主营业务收入、利润总额、工业总产值、出口交货值、平均用工人数、固定资产原价及分组指标等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544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4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企业研究开发项目情况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《企业研究开发项目情况》（</a:t>
                      </a:r>
                      <a:r>
                        <a:rPr lang="en-US" sz="1800" b="1" kern="0" dirty="0">
                          <a:effectLst/>
                        </a:rPr>
                        <a:t>107-1</a:t>
                      </a:r>
                      <a:r>
                        <a:rPr lang="zh-CN" sz="1800" b="1" kern="0" dirty="0">
                          <a:effectLst/>
                        </a:rPr>
                        <a:t>表）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全部指标数据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8164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5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企业研究开发活动及相关情况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《企业研究开发活动及相关情况》（</a:t>
                      </a:r>
                      <a:r>
                        <a:rPr lang="en-US" sz="1800" b="1" kern="0" dirty="0">
                          <a:effectLst/>
                        </a:rPr>
                        <a:t>107-2</a:t>
                      </a:r>
                      <a:r>
                        <a:rPr lang="zh-CN" sz="1800" b="1" kern="0" dirty="0">
                          <a:effectLst/>
                        </a:rPr>
                        <a:t>表）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全部指标数据</a:t>
                      </a:r>
                      <a:endParaRPr lang="zh-CN" sz="1800" b="1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</a:rPr>
                        <a:t> 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553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6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>
                          <a:effectLst/>
                        </a:rPr>
                        <a:t>创新情况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《企业创新情况表》（</a:t>
                      </a:r>
                      <a:r>
                        <a:rPr lang="en-US" sz="1800" b="1" kern="0" dirty="0">
                          <a:effectLst/>
                        </a:rPr>
                        <a:t>L121\L125</a:t>
                      </a:r>
                      <a:r>
                        <a:rPr lang="zh-CN" sz="1800" b="1" kern="0" dirty="0">
                          <a:effectLst/>
                        </a:rPr>
                        <a:t>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全部指标数据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  <a:tr h="553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0">
                          <a:effectLst/>
                        </a:rPr>
                        <a:t>7</a:t>
                      </a:r>
                      <a:endParaRPr lang="zh-CN" sz="18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企业家问卷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《企业家问卷》</a:t>
                      </a:r>
                      <a:endParaRPr lang="zh-CN" sz="1800" b="1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（</a:t>
                      </a:r>
                      <a:r>
                        <a:rPr lang="en-US" sz="1800" b="1" kern="0" dirty="0">
                          <a:effectLst/>
                        </a:rPr>
                        <a:t>L122\L126</a:t>
                      </a:r>
                      <a:r>
                        <a:rPr lang="zh-CN" sz="1800" b="1" kern="0" dirty="0">
                          <a:effectLst/>
                        </a:rPr>
                        <a:t>）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800" b="1" kern="0" dirty="0">
                          <a:effectLst/>
                        </a:rPr>
                        <a:t>全部指标数据</a:t>
                      </a:r>
                      <a:endParaRPr lang="zh-CN" sz="1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其他说明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776864" cy="4968552"/>
          </a:xfrm>
        </p:spPr>
        <p:txBody>
          <a:bodyPr/>
          <a:lstStyle/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质量评估报告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工作总结（规上、规下）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……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实施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要点附件内容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7623" y="332657"/>
            <a:ext cx="7510289" cy="62538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2019</a:t>
            </a:r>
            <a:r>
              <a:rPr lang="zh-CN" altLang="en-US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年年报重要时间节点</a:t>
            </a:r>
            <a:endParaRPr lang="zh-CN" altLang="en-US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0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时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lang="zh-CN" altLang="en-US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网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报平台企业端开网时间。</a:t>
            </a:r>
            <a:endParaRPr lang="zh-CN" altLang="en-US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24</a:t>
            </a:r>
            <a:r>
              <a:rPr lang="zh-CN" altLang="en-US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时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lang="zh-CN" altLang="en-US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网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报平台企业端填报截止时间。</a:t>
            </a:r>
            <a:endParaRPr lang="zh-CN" altLang="en-US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15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24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时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，网报平台市级数据验收截止时间；保密单位基层数据及上报说明报送至省统计局截止时间；报送电子版数据质量评估报告截止时间。</a:t>
            </a:r>
            <a:endParaRPr lang="zh-CN" altLang="en-US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2020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年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月</a:t>
            </a:r>
            <a:r>
              <a:rPr lang="en-US" altLang="zh-CN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15</a:t>
            </a:r>
            <a:r>
              <a:rPr lang="zh-CN" altLang="en-US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日</a:t>
            </a:r>
            <a:r>
              <a:rPr lang="zh-CN" altLang="en-US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，报送纸介质数据质量评估报告截止时间；报送电子版工作总结截止时间；报送纸介质工作总结截止时间。</a:t>
            </a:r>
            <a:endParaRPr lang="zh-CN" altLang="en-US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zh-CN" altLang="en-US" sz="16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矩形 1"/>
          <p:cNvSpPr>
            <a:spLocks noChangeArrowheads="1"/>
          </p:cNvSpPr>
          <p:nvPr/>
        </p:nvSpPr>
        <p:spPr bwMode="auto">
          <a:xfrm>
            <a:off x="2195736" y="1988840"/>
            <a:ext cx="5742384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>
                <a:latin typeface="黑体" panose="02010609060101010101" pitchFamily="49" charset="-122"/>
                <a:ea typeface="黑体" panose="02010609060101010101" pitchFamily="49" charset="-122"/>
                <a:cs typeface="华文琥珀" panose="02010800040101010101" charset="-122"/>
              </a:rPr>
              <a:t>感谢聆听，恳请指正！</a:t>
            </a:r>
            <a:endParaRPr lang="zh-CN" altLang="en-US" sz="4800" b="1" dirty="0">
              <a:latin typeface="黑体" panose="02010609060101010101" pitchFamily="49" charset="-122"/>
              <a:ea typeface="黑体" panose="02010609060101010101" pitchFamily="49" charset="-122"/>
              <a:cs typeface="华文琥珀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2" y="1556792"/>
            <a:ext cx="7272808" cy="504056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（一）</a:t>
            </a:r>
            <a:r>
              <a:rPr lang="zh-CN" altLang="en-US" sz="48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时间安排</a:t>
            </a:r>
            <a:r>
              <a:rPr lang="en-US" altLang="zh-CN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     </a:t>
            </a: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40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（二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）统计范围</a:t>
            </a: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</a:t>
            </a:r>
            <a:endParaRPr lang="en-US" altLang="zh-CN" sz="36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（三）统计表式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（四）修订说明</a:t>
            </a:r>
            <a:endParaRPr lang="en-US" altLang="zh-CN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时间安排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1" y="1241934"/>
            <a:ext cx="7582297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71600" y="1412777"/>
          <a:ext cx="7992888" cy="49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/>
                <a:gridCol w="3024336"/>
              </a:tblGrid>
              <a:tr h="993710">
                <a:tc>
                  <a:txBody>
                    <a:bodyPr/>
                    <a:lstStyle/>
                    <a:p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企业端开网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20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填报期截止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3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10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市级验收截止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3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15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</a:t>
                      </a:r>
                      <a:endParaRPr lang="zh-CN" altLang="en-US" sz="3600" b="0" dirty="0">
                        <a:solidFill>
                          <a:srgbClr val="FF0000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非网报单位数据报送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3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15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</a:t>
                      </a:r>
                      <a:endParaRPr lang="zh-CN" altLang="en-US" sz="3600" b="0" dirty="0">
                        <a:solidFill>
                          <a:srgbClr val="FF0000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质量评估报告电子版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3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15</a:t>
                      </a:r>
                      <a:r>
                        <a:rPr lang="zh-CN" altLang="en-US" sz="3600" b="0" dirty="0" smtClean="0">
                          <a:solidFill>
                            <a:srgbClr val="FF0000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</a:t>
                      </a:r>
                      <a:endParaRPr lang="zh-CN" altLang="en-US" sz="3600" b="0" dirty="0">
                        <a:solidFill>
                          <a:srgbClr val="FF0000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03648" y="1339025"/>
            <a:ext cx="7128792" cy="5258327"/>
          </a:xfrm>
        </p:spPr>
        <p:txBody>
          <a:bodyPr/>
          <a:lstStyle/>
          <a:p>
            <a:pPr marL="0" indent="0" latinLnBrk="0">
              <a:lnSpc>
                <a:spcPts val="40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6952" y="1255077"/>
          <a:ext cx="8979544" cy="560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736"/>
                <a:gridCol w="7272808"/>
              </a:tblGrid>
              <a:tr h="12865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u="none" strike="noStrike" dirty="0"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工业</a:t>
                      </a:r>
                      <a:endParaRPr lang="zh-CN" altLang="en-US" sz="3200" b="0" i="0" u="none" strike="noStrike" dirty="0">
                        <a:solidFill>
                          <a:schemeClr val="tx1"/>
                        </a:solidFill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        </a:t>
                      </a:r>
                      <a:r>
                        <a:rPr lang="zh-CN" altLang="en-US" sz="2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规模以上采矿业，制造业，电力、热力、燃气及水生产和供应业企业法人单位。</a:t>
                      </a:r>
                      <a:endParaRPr lang="zh-CN" alt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865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u="none" strike="noStrike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建筑业</a:t>
                      </a:r>
                      <a:endParaRPr lang="zh-CN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        特、一级总承包，一级专业承包建筑业企业法人单位</a:t>
                      </a:r>
                      <a:r>
                        <a:rPr lang="zh-CN" altLang="en-US" sz="2800" b="0" u="none" strike="noStrike" dirty="0" smtClean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。</a:t>
                      </a:r>
                      <a:endParaRPr lang="zh-CN" alt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972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3200" b="0" u="none" strike="noStrike" dirty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服务业</a:t>
                      </a:r>
                      <a:endParaRPr lang="zh-CN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        规模以上</a:t>
                      </a:r>
                      <a:r>
                        <a:rPr lang="zh-CN" altLang="en-US" sz="2800" b="0" u="none" strike="noStrike" dirty="0" smtClean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交通运输、仓储和邮政业，信息传输、软件和信息技术服务业，租赁和商务服务业，科学研究和技术服务业，水利、环境和公共设施管理业，卫生和社会工作，文化、体育和娱乐业等</a:t>
                      </a:r>
                      <a:r>
                        <a:rPr lang="zh-CN" altLang="en-US" sz="2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企业</a:t>
                      </a:r>
                      <a:r>
                        <a:rPr lang="zh-CN" altLang="en-US" sz="2800" b="0" u="none" strike="noStrike" dirty="0" smtClean="0">
                          <a:effectLst/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法人单位。</a:t>
                      </a:r>
                      <a:endParaRPr lang="zh-CN" altLang="en-US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7" y="1339025"/>
            <a:ext cx="7798321" cy="5258327"/>
          </a:xfrm>
        </p:spPr>
        <p:txBody>
          <a:bodyPr/>
          <a:lstStyle/>
          <a:p>
            <a:pPr marL="0" indent="0" latinLnBrk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服务业规上标准有调整，以平台名录库为准：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4000"/>
              </a:lnSpc>
              <a:spcBef>
                <a:spcPts val="0"/>
              </a:spcBef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主要变化为将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年营业收入和年末从业人员双标准调整为年营业收入单标准</a:t>
            </a:r>
            <a:r>
              <a:rPr lang="zh-CN" altLang="en-US" sz="36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；涉及行业有交通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运输、仓储和邮政业，信息传输、软件和信息技术服务业，水利、环境和公共设施管理业三个门类和卫生行业大</a:t>
            </a:r>
            <a:r>
              <a:rPr lang="zh-CN" altLang="en-US" sz="36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类、社会工作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行业大</a:t>
            </a:r>
            <a:r>
              <a:rPr lang="zh-CN" altLang="en-US" sz="36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类。</a:t>
            </a:r>
            <a:endParaRPr lang="en-US" altLang="zh-CN" sz="36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1" y="1241934"/>
            <a:ext cx="7582297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调查单位基本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情况信息将于</a:t>
            </a:r>
            <a:r>
              <a:rPr lang="zh-CN" altLang="en-US" sz="4400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开网前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在联网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直报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平台上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完成加载。 </a:t>
            </a: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汇总单位为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网报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平台名录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库中</a:t>
            </a:r>
            <a:r>
              <a:rPr lang="zh-CN" altLang="en-US" sz="4400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最终</a:t>
            </a:r>
            <a:r>
              <a:rPr lang="zh-CN" altLang="en-US" sz="44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认定</a:t>
            </a: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符合研发统计范围内的企业法人</a:t>
            </a:r>
            <a:r>
              <a:rPr lang="zh-CN" altLang="en-US" sz="44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单位。</a:t>
            </a:r>
            <a:endParaRPr lang="zh-CN" altLang="en-US" sz="44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4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241934"/>
            <a:ext cx="8280920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调查单位</a:t>
            </a:r>
            <a:r>
              <a:rPr lang="zh-CN" altLang="en-US" sz="41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非经普年</a:t>
            </a:r>
            <a:r>
              <a:rPr lang="zh-CN" altLang="en-US" sz="41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一般分两批加载</a:t>
            </a:r>
            <a:endParaRPr lang="en-US" altLang="zh-CN" sz="41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71600" y="2348880"/>
          <a:ext cx="8007569" cy="378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620"/>
                <a:gridCol w="6253949"/>
              </a:tblGrid>
              <a:tr h="160358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</a:t>
                      </a:r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20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日前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加载第一批年报调查单位</a:t>
                      </a:r>
                      <a:endParaRPr lang="en-US" altLang="zh-CN" sz="3600" b="0" dirty="0" smtClean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8563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2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月中下旬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1.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加载第二批年报调查单位</a:t>
                      </a:r>
                      <a:endParaRPr lang="en-US" altLang="zh-CN" sz="3600" b="0" dirty="0" smtClean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  <a:p>
                      <a:pPr algn="l"/>
                      <a:r>
                        <a:rPr lang="en-US" altLang="zh-CN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2.</a:t>
                      </a:r>
                      <a:r>
                        <a:rPr lang="zh-CN" altLang="en-US" sz="3600" b="0" dirty="0" smtClean="0">
                          <a:solidFill>
                            <a:schemeClr val="tx1"/>
                          </a:solidFill>
                          <a:latin typeface="华文新魏" panose="02010800040101010101" pitchFamily="2" charset="-122"/>
                          <a:ea typeface="华文新魏" panose="02010800040101010101" pitchFamily="2" charset="-122"/>
                        </a:rPr>
                        <a:t>对第一批非工业调查单位进行更新</a:t>
                      </a:r>
                      <a:endParaRPr lang="zh-CN" altLang="en-US" sz="3600" b="0" dirty="0">
                        <a:solidFill>
                          <a:schemeClr val="tx1"/>
                        </a:solidFill>
                        <a:latin typeface="华文新魏" panose="02010800040101010101" pitchFamily="2" charset="-122"/>
                        <a:ea typeface="华文新魏" panose="02010800040101010101" pitchFamily="2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82297" cy="720750"/>
          </a:xfrm>
        </p:spPr>
        <p:txBody>
          <a:bodyPr/>
          <a:lstStyle/>
          <a:p>
            <a:pPr algn="l"/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报表制度</a:t>
            </a:r>
            <a:r>
              <a:rPr lang="en-US" altLang="zh-CN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-</a:t>
            </a:r>
            <a:r>
              <a:rPr lang="zh-CN" altLang="en-US" sz="54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统计范围</a:t>
            </a:r>
            <a:endParaRPr lang="zh-CN" altLang="en-US" sz="54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631" y="1241934"/>
            <a:ext cx="7582297" cy="5355418"/>
          </a:xfrm>
        </p:spPr>
        <p:txBody>
          <a:bodyPr/>
          <a:lstStyle/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4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调查单位 </a:t>
            </a:r>
            <a:r>
              <a:rPr lang="en-US" altLang="zh-CN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≠ </a:t>
            </a:r>
            <a:r>
              <a:rPr lang="zh-CN" altLang="en-US" sz="4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汇总单位</a:t>
            </a: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zh-CN" altLang="en-US" sz="4000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说明</a:t>
            </a:r>
            <a:r>
              <a:rPr lang="zh-CN" altLang="en-US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endParaRPr lang="en-US" altLang="zh-CN" sz="40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1.</a:t>
            </a:r>
            <a:r>
              <a:rPr lang="zh-CN" altLang="en-US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填报</a:t>
            </a:r>
            <a:r>
              <a:rPr lang="zh-CN" altLang="en-US" sz="40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了研发报表的单位，不一定最后进入</a:t>
            </a:r>
            <a:r>
              <a:rPr lang="zh-CN" altLang="en-US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汇总</a:t>
            </a:r>
            <a:endParaRPr lang="en-US" altLang="zh-CN" sz="40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2.</a:t>
            </a:r>
            <a:r>
              <a:rPr lang="zh-CN" altLang="en-US" sz="40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未</a:t>
            </a:r>
            <a:r>
              <a:rPr lang="zh-CN" altLang="en-US" sz="4000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填报研发报表的单位，可能最终进入汇总。</a:t>
            </a:r>
            <a:endParaRPr lang="zh-CN" altLang="en-US" sz="40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 latinLnBrk="0">
              <a:lnSpc>
                <a:spcPts val="6400"/>
              </a:lnSpc>
              <a:spcBef>
                <a:spcPts val="0"/>
              </a:spcBef>
              <a:buNone/>
            </a:pPr>
            <a:endParaRPr lang="en-US" altLang="zh-CN" sz="4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0" y="1137352"/>
            <a:ext cx="9504040" cy="104582"/>
            <a:chOff x="0" y="1137352"/>
            <a:chExt cx="9504040" cy="104582"/>
          </a:xfrm>
        </p:grpSpPr>
        <p:sp>
          <p:nvSpPr>
            <p:cNvPr id="4" name="矩形 3"/>
            <p:cNvSpPr/>
            <p:nvPr/>
          </p:nvSpPr>
          <p:spPr>
            <a:xfrm flipV="1">
              <a:off x="971600" y="1196215"/>
              <a:ext cx="8532440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0" y="1137352"/>
              <a:ext cx="7524328" cy="45719"/>
            </a:xfrm>
            <a:prstGeom prst="rect">
              <a:avLst/>
            </a:prstGeom>
            <a:solidFill>
              <a:srgbClr val="FFFF0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模板72</Template>
  <TotalTime>0</TotalTime>
  <Words>2103</Words>
  <Application>WPS 演示</Application>
  <PresentationFormat>全屏显示(4:3)</PresentationFormat>
  <Paragraphs>287</Paragraphs>
  <Slides>24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8" baseType="lpstr">
      <vt:lpstr>Arial</vt:lpstr>
      <vt:lpstr>宋体</vt:lpstr>
      <vt:lpstr>Wingdings</vt:lpstr>
      <vt:lpstr>黑体</vt:lpstr>
      <vt:lpstr>华文新魏</vt:lpstr>
      <vt:lpstr>华文琥珀</vt:lpstr>
      <vt:lpstr>华文行楷</vt:lpstr>
      <vt:lpstr>楷体</vt:lpstr>
      <vt:lpstr>微软雅黑</vt:lpstr>
      <vt:lpstr>Arial Unicode MS</vt:lpstr>
      <vt:lpstr>方正小标宋_GBK</vt:lpstr>
      <vt:lpstr>Times New Roman</vt:lpstr>
      <vt:lpstr>Calibri</vt:lpstr>
      <vt:lpstr>Office 主题</vt:lpstr>
      <vt:lpstr>PowerPoint 演示文稿</vt:lpstr>
      <vt:lpstr>实施要点</vt:lpstr>
      <vt:lpstr>报表制度</vt:lpstr>
      <vt:lpstr>报表制度-时间安排</vt:lpstr>
      <vt:lpstr>报表制度-统计范围</vt:lpstr>
      <vt:lpstr>报表制度-统计范围</vt:lpstr>
      <vt:lpstr>报表制度-统计范围</vt:lpstr>
      <vt:lpstr>报表制度-统计范围</vt:lpstr>
      <vt:lpstr>报表制度-统计范围</vt:lpstr>
      <vt:lpstr>报表制度-统计范围</vt:lpstr>
      <vt:lpstr>报表制度-统计范围</vt:lpstr>
      <vt:lpstr>报表制度-标识</vt:lpstr>
      <vt:lpstr>报表制度-报表</vt:lpstr>
      <vt:lpstr>报表制度-修订</vt:lpstr>
      <vt:lpstr>工作要点</vt:lpstr>
      <vt:lpstr>工作要点-年报基础</vt:lpstr>
      <vt:lpstr>工作要点-数据质量</vt:lpstr>
      <vt:lpstr>工作要点-免报</vt:lpstr>
      <vt:lpstr>工作要点-非网报单位</vt:lpstr>
      <vt:lpstr>工作要点-非网报单位</vt:lpstr>
      <vt:lpstr>PowerPoint 演示文稿</vt:lpstr>
      <vt:lpstr>其他说明</vt:lpstr>
      <vt:lpstr>PowerPoint 演示文稿</vt:lpstr>
      <vt:lpstr>PowerPoint 演示文稿</vt:lpstr>
    </vt:vector>
  </TitlesOfParts>
  <Company>国家统计局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星月沉浮</cp:lastModifiedBy>
  <cp:revision>517</cp:revision>
  <dcterms:created xsi:type="dcterms:W3CDTF">2015-10-21T03:12:00Z</dcterms:created>
  <dcterms:modified xsi:type="dcterms:W3CDTF">2020-03-04T03:58:20Z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